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42"/>
    <p:sldId id="257" r:id="rId43"/>
    <p:sldId id="258" r:id="rId44"/>
    <p:sldId id="259" r:id="rId45"/>
    <p:sldId id="260" r:id="rId46"/>
    <p:sldId id="261" r:id="rId47"/>
    <p:sldId id="262" r:id="rId48"/>
    <p:sldId id="263" r:id="rId49"/>
    <p:sldId id="264" r:id="rId50"/>
    <p:sldId id="265" r:id="rId51"/>
    <p:sldId id="266" r:id="rId52"/>
    <p:sldId id="267" r:id="rId53"/>
    <p:sldId id="268" r:id="rId54"/>
    <p:sldId id="269" r:id="rId55"/>
    <p:sldId id="270" r:id="rId56"/>
    <p:sldId id="271" r:id="rId57"/>
    <p:sldId id="272" r:id="rId58"/>
    <p:sldId id="273" r:id="rId59"/>
    <p:sldId id="274" r:id="rId60"/>
    <p:sldId id="275" r:id="rId61"/>
    <p:sldId id="276" r:id="rId62"/>
    <p:sldId id="277" r:id="rId63"/>
    <p:sldId id="278" r:id="rId64"/>
    <p:sldId id="279" r:id="rId65"/>
    <p:sldId id="280" r:id="rId66"/>
    <p:sldId id="281" r:id="rId67"/>
    <p:sldId id="282" r:id="rId68"/>
    <p:sldId id="283" r:id="rId69"/>
    <p:sldId id="284" r:id="rId70"/>
    <p:sldId id="285" r:id="rId71"/>
    <p:sldId id="286" r:id="rId72"/>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DM Sans" charset="1" panose="00000000000000000000"/>
      <p:regular r:id="rId10"/>
    </p:embeddedFont>
    <p:embeddedFont>
      <p:font typeface="DM Sans Bold" charset="1" panose="00000000000000000000"/>
      <p:regular r:id="rId11"/>
    </p:embeddedFont>
    <p:embeddedFont>
      <p:font typeface="DM Sans Italics" charset="1" panose="00000000000000000000"/>
      <p:regular r:id="rId12"/>
    </p:embeddedFont>
    <p:embeddedFont>
      <p:font typeface="DM Sans Bold Italics" charset="1" panose="00000000000000000000"/>
      <p:regular r:id="rId13"/>
    </p:embeddedFont>
    <p:embeddedFont>
      <p:font typeface="Arial" charset="1" panose="020B0502020202020204"/>
      <p:regular r:id="rId14"/>
    </p:embeddedFont>
    <p:embeddedFont>
      <p:font typeface="Arial Bold" charset="1" panose="020B0802020202020204"/>
      <p:regular r:id="rId15"/>
    </p:embeddedFont>
    <p:embeddedFont>
      <p:font typeface="Arial Italics" charset="1" panose="020B0502020202090204"/>
      <p:regular r:id="rId16"/>
    </p:embeddedFont>
    <p:embeddedFont>
      <p:font typeface="Arial Bold Italics" charset="1" panose="020B0802020202090204"/>
      <p:regular r:id="rId17"/>
    </p:embeddedFont>
    <p:embeddedFont>
      <p:font typeface="Canva Sans" charset="1" panose="020B0503030501040103"/>
      <p:regular r:id="rId18"/>
    </p:embeddedFont>
    <p:embeddedFont>
      <p:font typeface="Canva Sans Bold" charset="1" panose="020B0803030501040103"/>
      <p:regular r:id="rId19"/>
    </p:embeddedFont>
    <p:embeddedFont>
      <p:font typeface="Canva Sans Italics" charset="1" panose="020B0503030501040103"/>
      <p:regular r:id="rId20"/>
    </p:embeddedFont>
    <p:embeddedFont>
      <p:font typeface="Canva Sans Bold Italics" charset="1" panose="020B0803030501040103"/>
      <p:regular r:id="rId21"/>
    </p:embeddedFont>
    <p:embeddedFont>
      <p:font typeface="Canva Sans Medium" charset="1" panose="020B0603030501040103"/>
      <p:regular r:id="rId22"/>
    </p:embeddedFont>
    <p:embeddedFont>
      <p:font typeface="Canva Sans Medium Italics" charset="1" panose="020B0603030501040103"/>
      <p:regular r:id="rId23"/>
    </p:embeddedFont>
    <p:embeddedFont>
      <p:font typeface="Now" charset="1" panose="00000500000000000000"/>
      <p:regular r:id="rId24"/>
    </p:embeddedFont>
    <p:embeddedFont>
      <p:font typeface="Now Bold" charset="1" panose="00000800000000000000"/>
      <p:regular r:id="rId25"/>
    </p:embeddedFont>
    <p:embeddedFont>
      <p:font typeface="Now Thin" charset="1" panose="00000300000000000000"/>
      <p:regular r:id="rId26"/>
    </p:embeddedFont>
    <p:embeddedFont>
      <p:font typeface="Now Light" charset="1" panose="00000400000000000000"/>
      <p:regular r:id="rId27"/>
    </p:embeddedFont>
    <p:embeddedFont>
      <p:font typeface="Now Medium" charset="1" panose="00000600000000000000"/>
      <p:regular r:id="rId28"/>
    </p:embeddedFont>
    <p:embeddedFont>
      <p:font typeface="Now Heavy" charset="1" panose="00000A00000000000000"/>
      <p:regular r:id="rId29"/>
    </p:embeddedFont>
    <p:embeddedFont>
      <p:font typeface="Open Sauce" charset="1" panose="00000500000000000000"/>
      <p:regular r:id="rId30"/>
    </p:embeddedFont>
    <p:embeddedFont>
      <p:font typeface="Open Sauce Bold" charset="1" panose="00000800000000000000"/>
      <p:regular r:id="rId31"/>
    </p:embeddedFont>
    <p:embeddedFont>
      <p:font typeface="Open Sauce Italics" charset="1" panose="00000500000000000000"/>
      <p:regular r:id="rId32"/>
    </p:embeddedFont>
    <p:embeddedFont>
      <p:font typeface="Open Sauce Bold Italics" charset="1" panose="00000800000000000000"/>
      <p:regular r:id="rId33"/>
    </p:embeddedFont>
    <p:embeddedFont>
      <p:font typeface="Open Sauce Light" charset="1" panose="00000400000000000000"/>
      <p:regular r:id="rId34"/>
    </p:embeddedFont>
    <p:embeddedFont>
      <p:font typeface="Open Sauce Light Italics" charset="1" panose="00000400000000000000"/>
      <p:regular r:id="rId35"/>
    </p:embeddedFont>
    <p:embeddedFont>
      <p:font typeface="Open Sauce Medium" charset="1" panose="00000600000000000000"/>
      <p:regular r:id="rId36"/>
    </p:embeddedFont>
    <p:embeddedFont>
      <p:font typeface="Open Sauce Medium Italics" charset="1" panose="00000600000000000000"/>
      <p:regular r:id="rId37"/>
    </p:embeddedFont>
    <p:embeddedFont>
      <p:font typeface="Open Sauce Semi-Bold" charset="1" panose="00000700000000000000"/>
      <p:regular r:id="rId38"/>
    </p:embeddedFont>
    <p:embeddedFont>
      <p:font typeface="Open Sauce Semi-Bold Italics" charset="1" panose="00000700000000000000"/>
      <p:regular r:id="rId39"/>
    </p:embeddedFont>
    <p:embeddedFont>
      <p:font typeface="Open Sauce Heavy" charset="1" panose="00000A00000000000000"/>
      <p:regular r:id="rId40"/>
    </p:embeddedFont>
    <p:embeddedFont>
      <p:font typeface="Open Sauce Heavy Italics" charset="1" panose="00000A00000000000000"/>
      <p:regular r:id="rId4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slides/slide1.xml" Type="http://schemas.openxmlformats.org/officeDocument/2006/relationships/slide"/><Relationship Id="rId43" Target="slides/slide2.xml" Type="http://schemas.openxmlformats.org/officeDocument/2006/relationships/slide"/><Relationship Id="rId44" Target="slides/slide3.xml" Type="http://schemas.openxmlformats.org/officeDocument/2006/relationships/slide"/><Relationship Id="rId45" Target="slides/slide4.xml" Type="http://schemas.openxmlformats.org/officeDocument/2006/relationships/slide"/><Relationship Id="rId46" Target="slides/slide5.xml" Type="http://schemas.openxmlformats.org/officeDocument/2006/relationships/slide"/><Relationship Id="rId47" Target="slides/slide6.xml" Type="http://schemas.openxmlformats.org/officeDocument/2006/relationships/slide"/><Relationship Id="rId48" Target="slides/slide7.xml" Type="http://schemas.openxmlformats.org/officeDocument/2006/relationships/slide"/><Relationship Id="rId49" Target="slides/slide8.xml" Type="http://schemas.openxmlformats.org/officeDocument/2006/relationships/slide"/><Relationship Id="rId5" Target="tableStyles.xml" Type="http://schemas.openxmlformats.org/officeDocument/2006/relationships/tableStyles"/><Relationship Id="rId50" Target="slides/slide9.xml" Type="http://schemas.openxmlformats.org/officeDocument/2006/relationships/slide"/><Relationship Id="rId51" Target="slides/slide10.xml" Type="http://schemas.openxmlformats.org/officeDocument/2006/relationships/slide"/><Relationship Id="rId52" Target="slides/slide11.xml" Type="http://schemas.openxmlformats.org/officeDocument/2006/relationships/slide"/><Relationship Id="rId53" Target="slides/slide12.xml" Type="http://schemas.openxmlformats.org/officeDocument/2006/relationships/slide"/><Relationship Id="rId54" Target="slides/slide13.xml" Type="http://schemas.openxmlformats.org/officeDocument/2006/relationships/slide"/><Relationship Id="rId55" Target="slides/slide14.xml" Type="http://schemas.openxmlformats.org/officeDocument/2006/relationships/slide"/><Relationship Id="rId56" Target="slides/slide15.xml" Type="http://schemas.openxmlformats.org/officeDocument/2006/relationships/slide"/><Relationship Id="rId57" Target="slides/slide16.xml" Type="http://schemas.openxmlformats.org/officeDocument/2006/relationships/slide"/><Relationship Id="rId58" Target="slides/slide17.xml" Type="http://schemas.openxmlformats.org/officeDocument/2006/relationships/slide"/><Relationship Id="rId59" Target="slides/slide18.xml" Type="http://schemas.openxmlformats.org/officeDocument/2006/relationships/slide"/><Relationship Id="rId6" Target="fonts/font6.fntdata" Type="http://schemas.openxmlformats.org/officeDocument/2006/relationships/font"/><Relationship Id="rId60" Target="slides/slide19.xml" Type="http://schemas.openxmlformats.org/officeDocument/2006/relationships/slide"/><Relationship Id="rId61" Target="slides/slide20.xml" Type="http://schemas.openxmlformats.org/officeDocument/2006/relationships/slide"/><Relationship Id="rId62" Target="slides/slide21.xml" Type="http://schemas.openxmlformats.org/officeDocument/2006/relationships/slide"/><Relationship Id="rId63" Target="slides/slide22.xml" Type="http://schemas.openxmlformats.org/officeDocument/2006/relationships/slide"/><Relationship Id="rId64" Target="slides/slide23.xml" Type="http://schemas.openxmlformats.org/officeDocument/2006/relationships/slide"/><Relationship Id="rId65" Target="slides/slide24.xml" Type="http://schemas.openxmlformats.org/officeDocument/2006/relationships/slide"/><Relationship Id="rId66" Target="slides/slide25.xml" Type="http://schemas.openxmlformats.org/officeDocument/2006/relationships/slide"/><Relationship Id="rId67" Target="slides/slide26.xml" Type="http://schemas.openxmlformats.org/officeDocument/2006/relationships/slide"/><Relationship Id="rId68" Target="slides/slide27.xml" Type="http://schemas.openxmlformats.org/officeDocument/2006/relationships/slide"/><Relationship Id="rId69" Target="slides/slide28.xml" Type="http://schemas.openxmlformats.org/officeDocument/2006/relationships/slide"/><Relationship Id="rId7" Target="fonts/font7.fntdata" Type="http://schemas.openxmlformats.org/officeDocument/2006/relationships/font"/><Relationship Id="rId70" Target="slides/slide29.xml" Type="http://schemas.openxmlformats.org/officeDocument/2006/relationships/slide"/><Relationship Id="rId71" Target="slides/slide30.xml" Type="http://schemas.openxmlformats.org/officeDocument/2006/relationships/slide"/><Relationship Id="rId72" Target="slides/slide31.xml" Type="http://schemas.openxmlformats.org/officeDocument/2006/relationships/slide"/><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8.png" Type="http://schemas.openxmlformats.org/officeDocument/2006/relationships/image"/><Relationship Id="rId11" Target="https://github.com/arjundomle07" TargetMode="External" Type="http://schemas.openxmlformats.org/officeDocument/2006/relationships/hyperlink"/><Relationship Id="rId2" Target="../media/image1.png" Type="http://schemas.openxmlformats.org/officeDocument/2006/relationships/image"/><Relationship Id="rId3" Target="../media/image2.svg" Type="http://schemas.openxmlformats.org/officeDocument/2006/relationships/image"/><Relationship Id="rId4" Target="../media/image3.jpe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https://www.linkedin.com/in/arjun-domle/" TargetMode="External" Type="http://schemas.openxmlformats.org/officeDocument/2006/relationships/hyperlink"/><Relationship Id="rId8" Target="../media/image6.png" Type="http://schemas.openxmlformats.org/officeDocument/2006/relationships/image"/><Relationship Id="rId9" Target="../media/image7.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1.png" Type="http://schemas.openxmlformats.org/officeDocument/2006/relationships/image"/><Relationship Id="rId3" Target="../media/image32.sv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3.png" Type="http://schemas.openxmlformats.org/officeDocument/2006/relationships/image"/><Relationship Id="rId3" Target="../media/image34.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5.png" Type="http://schemas.openxmlformats.org/officeDocument/2006/relationships/image"/><Relationship Id="rId3" Target="../media/image36.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7.png" Type="http://schemas.openxmlformats.org/officeDocument/2006/relationships/image"/><Relationship Id="rId3" Target="../media/image38.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9.png" Type="http://schemas.openxmlformats.org/officeDocument/2006/relationships/image"/><Relationship Id="rId3" Target="../media/image40.sv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1.png" Type="http://schemas.openxmlformats.org/officeDocument/2006/relationships/image"/><Relationship Id="rId3" Target="../media/image42.pn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3.png" Type="http://schemas.openxmlformats.org/officeDocument/2006/relationships/image"/><Relationship Id="rId3" Target="../media/image44.pn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5.png" Type="http://schemas.openxmlformats.org/officeDocument/2006/relationships/image"/><Relationship Id="rId3" Target="../media/image46.pn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7.png" Type="http://schemas.openxmlformats.org/officeDocument/2006/relationships/image"/><Relationship Id="rId3" Target="../media/image48.sv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9.png" Type="http://schemas.openxmlformats.org/officeDocument/2006/relationships/image"/><Relationship Id="rId3" Target="../media/image50.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1.png" Type="http://schemas.openxmlformats.org/officeDocument/2006/relationships/image"/><Relationship Id="rId3" Target="../media/image52.png" Type="http://schemas.openxmlformats.org/officeDocument/2006/relationships/image"/></Relationships>
</file>

<file path=ppt/slides/_rels/slide2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3.png" Type="http://schemas.openxmlformats.org/officeDocument/2006/relationships/image"/><Relationship Id="rId3" Target="../media/image54.svg" Type="http://schemas.openxmlformats.org/officeDocument/2006/relationships/image"/></Relationships>
</file>

<file path=ppt/slides/_rels/slide2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5.png" Type="http://schemas.openxmlformats.org/officeDocument/2006/relationships/image"/><Relationship Id="rId3" Target="../media/image56.png" Type="http://schemas.openxmlformats.org/officeDocument/2006/relationships/image"/></Relationships>
</file>

<file path=ppt/slides/_rels/slide2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7.png" Type="http://schemas.openxmlformats.org/officeDocument/2006/relationships/image"/><Relationship Id="rId3" Target="../media/image58.png" Type="http://schemas.openxmlformats.org/officeDocument/2006/relationships/image"/></Relationships>
</file>

<file path=ppt/slides/_rels/slide2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9.png" Type="http://schemas.openxmlformats.org/officeDocument/2006/relationships/image"/><Relationship Id="rId3" Target="../media/image60.svg" Type="http://schemas.openxmlformats.org/officeDocument/2006/relationships/image"/></Relationships>
</file>

<file path=ppt/slides/_rels/slide2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1.png" Type="http://schemas.openxmlformats.org/officeDocument/2006/relationships/image"/><Relationship Id="rId3" Target="../media/image62.png" Type="http://schemas.openxmlformats.org/officeDocument/2006/relationships/image"/></Relationships>
</file>

<file path=ppt/slides/_rels/slide2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3.png" Type="http://schemas.openxmlformats.org/officeDocument/2006/relationships/image"/><Relationship Id="rId3" Target="../media/image64.png" Type="http://schemas.openxmlformats.org/officeDocument/2006/relationships/image"/></Relationships>
</file>

<file path=ppt/slides/_rels/slide2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5.png" Type="http://schemas.openxmlformats.org/officeDocument/2006/relationships/image"/><Relationship Id="rId3" Target="../media/image66.svg" Type="http://schemas.openxmlformats.org/officeDocument/2006/relationships/image"/></Relationships>
</file>

<file path=ppt/slides/_rels/slide2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7.png" Type="http://schemas.openxmlformats.org/officeDocument/2006/relationships/image"/><Relationship Id="rId3" Target="../media/image68.png" Type="http://schemas.openxmlformats.org/officeDocument/2006/relationships/image"/></Relationships>
</file>

<file path=ppt/slides/_rels/slide2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9.png" Type="http://schemas.openxmlformats.org/officeDocument/2006/relationships/image"/><Relationship Id="rId3" Target="../media/image70.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s>
</file>

<file path=ppt/slides/_rels/slide3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1.png" Type="http://schemas.openxmlformats.org/officeDocument/2006/relationships/image"/><Relationship Id="rId3" Target="../media/image72.png" Type="http://schemas.openxmlformats.org/officeDocument/2006/relationships/image"/></Relationships>
</file>

<file path=ppt/slides/_rels/slide31.xml.rels><?xml version="1.0" encoding="UTF-8" standalone="no"?><Relationships xmlns="http://schemas.openxmlformats.org/package/2006/relationships"><Relationship Id="rId1" Target="../slideLayouts/slideLayout7.xml" Type="http://schemas.openxmlformats.org/officeDocument/2006/relationships/slideLayout"/><Relationship Id="rId10" Target="https://github.com/arjundomle07" TargetMode="External" Type="http://schemas.openxmlformats.org/officeDocument/2006/relationships/hyperlink"/><Relationship Id="rId2" Target="../media/image73.png" Type="http://schemas.openxmlformats.org/officeDocument/2006/relationships/image"/><Relationship Id="rId3" Target="../media/image74.svg" Type="http://schemas.openxmlformats.org/officeDocument/2006/relationships/image"/><Relationship Id="rId4" Target="../media/image75.png" Type="http://schemas.openxmlformats.org/officeDocument/2006/relationships/image"/><Relationship Id="rId5" Target="../media/image76.svg" Type="http://schemas.openxmlformats.org/officeDocument/2006/relationships/image"/><Relationship Id="rId6" Target="../media/image4.png" Type="http://schemas.openxmlformats.org/officeDocument/2006/relationships/image"/><Relationship Id="rId7" Target="../media/image5.svg" Type="http://schemas.openxmlformats.org/officeDocument/2006/relationships/image"/><Relationship Id="rId8" Target="https://www.linkedin.com/in/arjun-domle/" TargetMode="External" Type="http://schemas.openxmlformats.org/officeDocument/2006/relationships/hyperlink"/><Relationship Id="rId9" Target="../media/image8.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png" Type="http://schemas.openxmlformats.org/officeDocument/2006/relationships/image"/><Relationship Id="rId4" Target="../media/image17.sv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png" Type="http://schemas.openxmlformats.org/officeDocument/2006/relationships/image"/><Relationship Id="rId4" Target="../media/image20.png" Type="http://schemas.openxmlformats.org/officeDocument/2006/relationships/image"/><Relationship Id="rId5" Target="../media/image21.png" Type="http://schemas.openxmlformats.org/officeDocument/2006/relationships/image"/><Relationship Id="rId6" Target="../media/image22.png" Type="http://schemas.openxmlformats.org/officeDocument/2006/relationships/image"/><Relationship Id="rId7" Target="../media/image23.png" Type="http://schemas.openxmlformats.org/officeDocument/2006/relationships/image"/><Relationship Id="rId8" Target="../media/image24.png" Type="http://schemas.openxmlformats.org/officeDocument/2006/relationships/image"/><Relationship Id="rId9" Target="../media/image25.sv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 Id="rId3" Target="../media/image28.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9.png" Type="http://schemas.openxmlformats.org/officeDocument/2006/relationships/image"/><Relationship Id="rId3" Target="../media/image30.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grpSp>
        <p:nvGrpSpPr>
          <p:cNvPr name="Group 2" id="2"/>
          <p:cNvGrpSpPr/>
          <p:nvPr/>
        </p:nvGrpSpPr>
        <p:grpSpPr>
          <a:xfrm rot="-5400000">
            <a:off x="12228120" y="4178838"/>
            <a:ext cx="10287000" cy="1929323"/>
            <a:chOff x="0" y="0"/>
            <a:chExt cx="2709333" cy="508135"/>
          </a:xfrm>
        </p:grpSpPr>
        <p:sp>
          <p:nvSpPr>
            <p:cNvPr name="Freeform 3" id="3"/>
            <p:cNvSpPr/>
            <p:nvPr/>
          </p:nvSpPr>
          <p:spPr>
            <a:xfrm flipH="false" flipV="false" rot="0">
              <a:off x="0" y="0"/>
              <a:ext cx="2709333" cy="508135"/>
            </a:xfrm>
            <a:custGeom>
              <a:avLst/>
              <a:gdLst/>
              <a:ahLst/>
              <a:cxnLst/>
              <a:rect r="r" b="b" t="t" l="l"/>
              <a:pathLst>
                <a:path h="508135" w="2709333">
                  <a:moveTo>
                    <a:pt x="0" y="0"/>
                  </a:moveTo>
                  <a:lnTo>
                    <a:pt x="2709333" y="0"/>
                  </a:lnTo>
                  <a:lnTo>
                    <a:pt x="2709333" y="508135"/>
                  </a:lnTo>
                  <a:lnTo>
                    <a:pt x="0" y="508135"/>
                  </a:lnTo>
                  <a:close/>
                </a:path>
              </a:pathLst>
            </a:custGeom>
            <a:solidFill>
              <a:srgbClr val="145DA0"/>
            </a:solidFill>
          </p:spPr>
        </p:sp>
        <p:sp>
          <p:nvSpPr>
            <p:cNvPr name="TextBox 4" id="4"/>
            <p:cNvSpPr txBox="true"/>
            <p:nvPr/>
          </p:nvSpPr>
          <p:spPr>
            <a:xfrm>
              <a:off x="0" y="-28575"/>
              <a:ext cx="2709333" cy="536710"/>
            </a:xfrm>
            <a:prstGeom prst="rect">
              <a:avLst/>
            </a:prstGeom>
          </p:spPr>
          <p:txBody>
            <a:bodyPr anchor="ctr" rtlCol="false" tIns="50800" lIns="50800" bIns="50800" rIns="50800"/>
            <a:lstStyle/>
            <a:p>
              <a:pPr algn="ctr">
                <a:lnSpc>
                  <a:spcPts val="2590"/>
                </a:lnSpc>
              </a:pPr>
            </a:p>
          </p:txBody>
        </p:sp>
      </p:grpSp>
      <p:sp>
        <p:nvSpPr>
          <p:cNvPr name="Freeform 5" id="5"/>
          <p:cNvSpPr/>
          <p:nvPr/>
        </p:nvSpPr>
        <p:spPr>
          <a:xfrm flipH="false" flipV="false" rot="1584000">
            <a:off x="11306546" y="-250238"/>
            <a:ext cx="1970967" cy="1970967"/>
          </a:xfrm>
          <a:custGeom>
            <a:avLst/>
            <a:gdLst/>
            <a:ahLst/>
            <a:cxnLst/>
            <a:rect r="r" b="b" t="t" l="l"/>
            <a:pathLst>
              <a:path h="1970967" w="1970967">
                <a:moveTo>
                  <a:pt x="0" y="653831"/>
                </a:moveTo>
                <a:lnTo>
                  <a:pt x="1317135" y="0"/>
                </a:lnTo>
                <a:lnTo>
                  <a:pt x="1970967" y="1317135"/>
                </a:lnTo>
                <a:lnTo>
                  <a:pt x="653831" y="1970966"/>
                </a:lnTo>
                <a:lnTo>
                  <a:pt x="0" y="653831"/>
                </a:lnTo>
                <a:close/>
              </a:path>
            </a:pathLst>
          </a:custGeom>
          <a:blipFill>
            <a:blip r:embed="rId2">
              <a:extLst>
                <a:ext uri="{96DAC541-7B7A-43D3-8B79-37D633B846F1}">
                  <asvg:svgBlip xmlns:asvg="http://schemas.microsoft.com/office/drawing/2016/SVG/main" r:embed="rId3"/>
                </a:ext>
              </a:extLst>
            </a:blip>
            <a:stretch>
              <a:fillRect l="-2747" t="-2747" r="-2747" b="-2747"/>
            </a:stretch>
          </a:blipFill>
        </p:spPr>
      </p:sp>
      <p:grpSp>
        <p:nvGrpSpPr>
          <p:cNvPr name="Group 6" id="6"/>
          <p:cNvGrpSpPr/>
          <p:nvPr/>
        </p:nvGrpSpPr>
        <p:grpSpPr>
          <a:xfrm rot="0">
            <a:off x="10380940" y="649592"/>
            <a:ext cx="7516996" cy="8987817"/>
            <a:chOff x="0" y="0"/>
            <a:chExt cx="8603361" cy="10286746"/>
          </a:xfrm>
        </p:grpSpPr>
        <p:sp>
          <p:nvSpPr>
            <p:cNvPr name="Freeform 7" id="7"/>
            <p:cNvSpPr/>
            <p:nvPr/>
          </p:nvSpPr>
          <p:spPr>
            <a:xfrm flipH="false" flipV="false" rot="0">
              <a:off x="-2794" y="-127"/>
              <a:ext cx="8606155" cy="10286873"/>
            </a:xfrm>
            <a:custGeom>
              <a:avLst/>
              <a:gdLst/>
              <a:ahLst/>
              <a:cxnLst/>
              <a:rect r="r" b="b" t="t" l="l"/>
              <a:pathLst>
                <a:path h="10286873" w="8606155">
                  <a:moveTo>
                    <a:pt x="8606155" y="10251440"/>
                  </a:moveTo>
                  <a:cubicBezTo>
                    <a:pt x="8606155" y="10284587"/>
                    <a:pt x="8595487" y="10286873"/>
                    <a:pt x="8567674" y="10286873"/>
                  </a:cubicBezTo>
                  <a:cubicBezTo>
                    <a:pt x="5713095" y="10286238"/>
                    <a:pt x="2858643" y="10286238"/>
                    <a:pt x="4064" y="10286238"/>
                  </a:cubicBezTo>
                  <a:cubicBezTo>
                    <a:pt x="0" y="10272395"/>
                    <a:pt x="6350" y="10259822"/>
                    <a:pt x="9271" y="10246995"/>
                  </a:cubicBezTo>
                  <a:cubicBezTo>
                    <a:pt x="134747" y="9685401"/>
                    <a:pt x="260350" y="9123934"/>
                    <a:pt x="386207" y="8562467"/>
                  </a:cubicBezTo>
                  <a:cubicBezTo>
                    <a:pt x="565658" y="7761986"/>
                    <a:pt x="745490" y="6961632"/>
                    <a:pt x="924814" y="6161151"/>
                  </a:cubicBezTo>
                  <a:cubicBezTo>
                    <a:pt x="1146302" y="5172583"/>
                    <a:pt x="1367282" y="4184015"/>
                    <a:pt x="1588643" y="3195574"/>
                  </a:cubicBezTo>
                  <a:cubicBezTo>
                    <a:pt x="1813560" y="2191385"/>
                    <a:pt x="2038604" y="1187323"/>
                    <a:pt x="2264156" y="183261"/>
                  </a:cubicBezTo>
                  <a:cubicBezTo>
                    <a:pt x="2277872" y="122174"/>
                    <a:pt x="2286635" y="59690"/>
                    <a:pt x="2308860" y="635"/>
                  </a:cubicBezTo>
                  <a:cubicBezTo>
                    <a:pt x="4395216" y="635"/>
                    <a:pt x="6481572" y="635"/>
                    <a:pt x="8567928" y="0"/>
                  </a:cubicBezTo>
                  <a:cubicBezTo>
                    <a:pt x="8596249" y="0"/>
                    <a:pt x="8605901" y="3429"/>
                    <a:pt x="8605901" y="35814"/>
                  </a:cubicBezTo>
                  <a:cubicBezTo>
                    <a:pt x="8605139" y="3441065"/>
                    <a:pt x="8605139" y="6846316"/>
                    <a:pt x="8606155" y="10251440"/>
                  </a:cubicBezTo>
                  <a:close/>
                </a:path>
              </a:pathLst>
            </a:custGeom>
            <a:blipFill>
              <a:blip r:embed="rId4"/>
              <a:stretch>
                <a:fillRect l="-9783" t="0" r="-9783" b="0"/>
              </a:stretch>
            </a:blipFill>
          </p:spPr>
        </p:sp>
      </p:grpSp>
      <p:sp>
        <p:nvSpPr>
          <p:cNvPr name="Freeform 8" id="8"/>
          <p:cNvSpPr/>
          <p:nvPr/>
        </p:nvSpPr>
        <p:spPr>
          <a:xfrm flipH="false" flipV="false" rot="0">
            <a:off x="0" y="8820216"/>
            <a:ext cx="2607616" cy="1466784"/>
          </a:xfrm>
          <a:custGeom>
            <a:avLst/>
            <a:gdLst/>
            <a:ahLst/>
            <a:cxnLst/>
            <a:rect r="r" b="b" t="t" l="l"/>
            <a:pathLst>
              <a:path h="1466784" w="2607616">
                <a:moveTo>
                  <a:pt x="0" y="0"/>
                </a:moveTo>
                <a:lnTo>
                  <a:pt x="2607616" y="0"/>
                </a:lnTo>
                <a:lnTo>
                  <a:pt x="2607616" y="1466784"/>
                </a:lnTo>
                <a:lnTo>
                  <a:pt x="0" y="1466784"/>
                </a:lnTo>
                <a:lnTo>
                  <a:pt x="0" y="0"/>
                </a:lnTo>
                <a:close/>
              </a:path>
            </a:pathLst>
          </a:custGeom>
          <a:blipFill>
            <a:blip r:embed="rId2">
              <a:extLst>
                <a:ext uri="{96DAC541-7B7A-43D3-8B79-37D633B846F1}">
                  <asvg:svgBlip xmlns:asvg="http://schemas.microsoft.com/office/drawing/2016/SVG/main" r:embed="rId3"/>
                </a:ext>
              </a:extLst>
            </a:blip>
            <a:stretch>
              <a:fillRect l="0" t="-38888" r="0" b="-38888"/>
            </a:stretch>
          </a:blipFill>
        </p:spPr>
      </p:sp>
      <p:sp>
        <p:nvSpPr>
          <p:cNvPr name="Freeform 9" id="9">
            <a:hlinkClick r:id="rId7" tooltip="https://www.linkedin.com/in/arjun-domle/"/>
          </p:cNvPr>
          <p:cNvSpPr/>
          <p:nvPr/>
        </p:nvSpPr>
        <p:spPr>
          <a:xfrm flipH="false" flipV="false" rot="0">
            <a:off x="4288766" y="6544655"/>
            <a:ext cx="873910" cy="873910"/>
          </a:xfrm>
          <a:custGeom>
            <a:avLst/>
            <a:gdLst/>
            <a:ahLst/>
            <a:cxnLst/>
            <a:rect r="r" b="b" t="t" l="l"/>
            <a:pathLst>
              <a:path h="873910" w="873910">
                <a:moveTo>
                  <a:pt x="0" y="0"/>
                </a:moveTo>
                <a:lnTo>
                  <a:pt x="873910" y="0"/>
                </a:lnTo>
                <a:lnTo>
                  <a:pt x="873910" y="873910"/>
                </a:lnTo>
                <a:lnTo>
                  <a:pt x="0" y="87391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0" id="10"/>
          <p:cNvSpPr/>
          <p:nvPr/>
        </p:nvSpPr>
        <p:spPr>
          <a:xfrm flipH="false" flipV="false" rot="0">
            <a:off x="349868" y="312728"/>
            <a:ext cx="3674355" cy="1930707"/>
          </a:xfrm>
          <a:custGeom>
            <a:avLst/>
            <a:gdLst/>
            <a:ahLst/>
            <a:cxnLst/>
            <a:rect r="r" b="b" t="t" l="l"/>
            <a:pathLst>
              <a:path h="1930707" w="3674355">
                <a:moveTo>
                  <a:pt x="0" y="0"/>
                </a:moveTo>
                <a:lnTo>
                  <a:pt x="3674355" y="0"/>
                </a:lnTo>
                <a:lnTo>
                  <a:pt x="3674355" y="1930707"/>
                </a:lnTo>
                <a:lnTo>
                  <a:pt x="0" y="193070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1" id="11">
            <a:hlinkClick r:id="rId11" tooltip="https://github.com/arjundomle07"/>
          </p:cNvPr>
          <p:cNvSpPr/>
          <p:nvPr/>
        </p:nvSpPr>
        <p:spPr>
          <a:xfrm flipH="false" flipV="false" rot="0">
            <a:off x="5688765" y="6457698"/>
            <a:ext cx="1047824" cy="1047824"/>
          </a:xfrm>
          <a:custGeom>
            <a:avLst/>
            <a:gdLst/>
            <a:ahLst/>
            <a:cxnLst/>
            <a:rect r="r" b="b" t="t" l="l"/>
            <a:pathLst>
              <a:path h="1047824" w="1047824">
                <a:moveTo>
                  <a:pt x="0" y="0"/>
                </a:moveTo>
                <a:lnTo>
                  <a:pt x="1047824" y="0"/>
                </a:lnTo>
                <a:lnTo>
                  <a:pt x="1047824" y="1047823"/>
                </a:lnTo>
                <a:lnTo>
                  <a:pt x="0" y="1047823"/>
                </a:lnTo>
                <a:lnTo>
                  <a:pt x="0" y="0"/>
                </a:lnTo>
                <a:close/>
              </a:path>
            </a:pathLst>
          </a:custGeom>
          <a:blipFill>
            <a:blip r:embed="rId10"/>
            <a:stretch>
              <a:fillRect l="0" t="0" r="0" b="0"/>
            </a:stretch>
          </a:blipFill>
          <a:ln w="76200" cap="rnd">
            <a:solidFill>
              <a:srgbClr val="000000"/>
            </a:solidFill>
            <a:prstDash val="solid"/>
            <a:round/>
          </a:ln>
        </p:spPr>
      </p:sp>
      <p:sp>
        <p:nvSpPr>
          <p:cNvPr name="TextBox 12" id="12"/>
          <p:cNvSpPr txBox="true"/>
          <p:nvPr/>
        </p:nvSpPr>
        <p:spPr>
          <a:xfrm rot="0">
            <a:off x="2928197" y="5428232"/>
            <a:ext cx="6215803" cy="548143"/>
          </a:xfrm>
          <a:prstGeom prst="rect">
            <a:avLst/>
          </a:prstGeom>
        </p:spPr>
        <p:txBody>
          <a:bodyPr anchor="t" rtlCol="false" tIns="0" lIns="0" bIns="0" rIns="0">
            <a:spAutoFit/>
          </a:bodyPr>
          <a:lstStyle/>
          <a:p>
            <a:pPr algn="l" marL="0" indent="0" lvl="0">
              <a:lnSpc>
                <a:spcPts val="4465"/>
              </a:lnSpc>
              <a:spcBef>
                <a:spcPct val="0"/>
              </a:spcBef>
            </a:pPr>
            <a:r>
              <a:rPr lang="en-US" sz="3630">
                <a:solidFill>
                  <a:srgbClr val="F9EC7C"/>
                </a:solidFill>
                <a:latin typeface="DM Sans Bold"/>
              </a:rPr>
              <a:t>Presented by: Arjun Domle</a:t>
            </a:r>
          </a:p>
        </p:txBody>
      </p:sp>
      <p:sp>
        <p:nvSpPr>
          <p:cNvPr name="TextBox 13" id="13"/>
          <p:cNvSpPr txBox="true"/>
          <p:nvPr/>
        </p:nvSpPr>
        <p:spPr>
          <a:xfrm rot="0">
            <a:off x="1278423" y="3163676"/>
            <a:ext cx="8355468" cy="1844040"/>
          </a:xfrm>
          <a:prstGeom prst="rect">
            <a:avLst/>
          </a:prstGeom>
        </p:spPr>
        <p:txBody>
          <a:bodyPr anchor="t" rtlCol="false" tIns="0" lIns="0" bIns="0" rIns="0">
            <a:spAutoFit/>
          </a:bodyPr>
          <a:lstStyle/>
          <a:p>
            <a:pPr>
              <a:lnSpc>
                <a:spcPts val="7200"/>
              </a:lnSpc>
            </a:pPr>
            <a:r>
              <a:rPr lang="en-US" sz="6000">
                <a:solidFill>
                  <a:srgbClr val="56AEFF"/>
                </a:solidFill>
                <a:latin typeface="Now Bold"/>
              </a:rPr>
              <a:t>EMPLOYEE DATABASE</a:t>
            </a:r>
          </a:p>
          <a:p>
            <a:pPr algn="ctr">
              <a:lnSpc>
                <a:spcPts val="7200"/>
              </a:lnSpc>
            </a:pPr>
            <a:r>
              <a:rPr lang="en-US" sz="6000">
                <a:solidFill>
                  <a:srgbClr val="FFFFFF"/>
                </a:solidFill>
                <a:latin typeface="Now Bold"/>
              </a:rPr>
              <a:t> ANALYSIS</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sp>
        <p:nvSpPr>
          <p:cNvPr name="Freeform 2" id="2"/>
          <p:cNvSpPr/>
          <p:nvPr/>
        </p:nvSpPr>
        <p:spPr>
          <a:xfrm flipH="false" flipV="false" rot="0">
            <a:off x="15381323" y="425450"/>
            <a:ext cx="2226642" cy="1791493"/>
          </a:xfrm>
          <a:custGeom>
            <a:avLst/>
            <a:gdLst/>
            <a:ahLst/>
            <a:cxnLst/>
            <a:rect r="r" b="b" t="t" l="l"/>
            <a:pathLst>
              <a:path h="1791493" w="2226642">
                <a:moveTo>
                  <a:pt x="0" y="0"/>
                </a:moveTo>
                <a:lnTo>
                  <a:pt x="2226642" y="0"/>
                </a:lnTo>
                <a:lnTo>
                  <a:pt x="2226642" y="1791493"/>
                </a:lnTo>
                <a:lnTo>
                  <a:pt x="0" y="179149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591350" y="2140743"/>
            <a:ext cx="14152050" cy="679450"/>
          </a:xfrm>
          <a:prstGeom prst="rect">
            <a:avLst/>
          </a:prstGeom>
        </p:spPr>
        <p:txBody>
          <a:bodyPr anchor="t" rtlCol="false" tIns="0" lIns="0" bIns="0" rIns="0">
            <a:spAutoFit/>
          </a:bodyPr>
          <a:lstStyle/>
          <a:p>
            <a:pPr>
              <a:lnSpc>
                <a:spcPts val="5599"/>
              </a:lnSpc>
            </a:pPr>
            <a:r>
              <a:rPr lang="en-US" sz="3999">
                <a:solidFill>
                  <a:srgbClr val="FFFFFF"/>
                </a:solidFill>
                <a:latin typeface="Canva Sans Bold"/>
              </a:rPr>
              <a:t>A. How has the average salary changed over the years?</a:t>
            </a:r>
          </a:p>
        </p:txBody>
      </p:sp>
      <p:sp>
        <p:nvSpPr>
          <p:cNvPr name="TextBox 4" id="4"/>
          <p:cNvSpPr txBox="true"/>
          <p:nvPr/>
        </p:nvSpPr>
        <p:spPr>
          <a:xfrm rot="0">
            <a:off x="591350" y="365125"/>
            <a:ext cx="9194127" cy="1193800"/>
          </a:xfrm>
          <a:prstGeom prst="rect">
            <a:avLst/>
          </a:prstGeom>
        </p:spPr>
        <p:txBody>
          <a:bodyPr anchor="t" rtlCol="false" tIns="0" lIns="0" bIns="0" rIns="0">
            <a:spAutoFit/>
          </a:bodyPr>
          <a:lstStyle/>
          <a:p>
            <a:pPr>
              <a:lnSpc>
                <a:spcPts val="9799"/>
              </a:lnSpc>
            </a:pPr>
            <a:r>
              <a:rPr lang="en-US" sz="6999">
                <a:solidFill>
                  <a:srgbClr val="56AEFF"/>
                </a:solidFill>
                <a:latin typeface="Canva Sans Bold"/>
              </a:rPr>
              <a:t>2. Salary Analysis:</a:t>
            </a:r>
          </a:p>
        </p:txBody>
      </p:sp>
      <p:sp>
        <p:nvSpPr>
          <p:cNvPr name="TextBox 5" id="5"/>
          <p:cNvSpPr txBox="true"/>
          <p:nvPr/>
        </p:nvSpPr>
        <p:spPr>
          <a:xfrm rot="0">
            <a:off x="633413" y="4349556"/>
            <a:ext cx="17654588" cy="679450"/>
          </a:xfrm>
          <a:prstGeom prst="rect">
            <a:avLst/>
          </a:prstGeom>
        </p:spPr>
        <p:txBody>
          <a:bodyPr anchor="t" rtlCol="false" tIns="0" lIns="0" bIns="0" rIns="0">
            <a:spAutoFit/>
          </a:bodyPr>
          <a:lstStyle/>
          <a:p>
            <a:pPr>
              <a:lnSpc>
                <a:spcPts val="5599"/>
              </a:lnSpc>
            </a:pPr>
            <a:r>
              <a:rPr lang="en-US" sz="3999">
                <a:solidFill>
                  <a:srgbClr val="FFFFFF"/>
                </a:solidFill>
                <a:latin typeface="Canva Sans Bold"/>
              </a:rPr>
              <a:t>B. Which department has the highest average salary?</a:t>
            </a:r>
          </a:p>
        </p:txBody>
      </p:sp>
      <p:sp>
        <p:nvSpPr>
          <p:cNvPr name="TextBox 6" id="6"/>
          <p:cNvSpPr txBox="true"/>
          <p:nvPr/>
        </p:nvSpPr>
        <p:spPr>
          <a:xfrm rot="0">
            <a:off x="633413" y="6462441"/>
            <a:ext cx="14488954" cy="679450"/>
          </a:xfrm>
          <a:prstGeom prst="rect">
            <a:avLst/>
          </a:prstGeom>
        </p:spPr>
        <p:txBody>
          <a:bodyPr anchor="t" rtlCol="false" tIns="0" lIns="0" bIns="0" rIns="0">
            <a:spAutoFit/>
          </a:bodyPr>
          <a:lstStyle/>
          <a:p>
            <a:pPr>
              <a:lnSpc>
                <a:spcPts val="5599"/>
              </a:lnSpc>
            </a:pPr>
            <a:r>
              <a:rPr lang="en-US" sz="3999">
                <a:solidFill>
                  <a:srgbClr val="FFFFFF"/>
                </a:solidFill>
                <a:latin typeface="Canva Sans Bold"/>
              </a:rPr>
              <a:t>C. Identify employees with the highest and lowest salaries.</a:t>
            </a:r>
          </a:p>
        </p:txBody>
      </p:sp>
      <p:sp>
        <p:nvSpPr>
          <p:cNvPr name="TextBox 7" id="7"/>
          <p:cNvSpPr txBox="true"/>
          <p:nvPr/>
        </p:nvSpPr>
        <p:spPr>
          <a:xfrm rot="0">
            <a:off x="591350" y="2987481"/>
            <a:ext cx="13632471" cy="1047750"/>
          </a:xfrm>
          <a:prstGeom prst="rect">
            <a:avLst/>
          </a:prstGeom>
        </p:spPr>
        <p:txBody>
          <a:bodyPr anchor="t" rtlCol="false" tIns="0" lIns="0" bIns="0" rIns="0">
            <a:spAutoFit/>
          </a:bodyPr>
          <a:lstStyle/>
          <a:p>
            <a:pPr marL="647700" indent="-323850" lvl="1">
              <a:lnSpc>
                <a:spcPts val="4200"/>
              </a:lnSpc>
              <a:buFont typeface="Arial"/>
              <a:buChar char="•"/>
            </a:pPr>
            <a:r>
              <a:rPr lang="en-US" sz="3000">
                <a:solidFill>
                  <a:srgbClr val="FFFFFF"/>
                </a:solidFill>
                <a:latin typeface="Canva Sans"/>
              </a:rPr>
              <a:t>A</a:t>
            </a:r>
            <a:r>
              <a:rPr lang="en-US" sz="3000">
                <a:solidFill>
                  <a:srgbClr val="FFFFFF"/>
                </a:solidFill>
                <a:latin typeface="Canva Sans"/>
              </a:rPr>
              <a:t>sking for an analysis of the trend or pattern in the average salary of employees over different time periods.</a:t>
            </a:r>
          </a:p>
        </p:txBody>
      </p:sp>
      <p:sp>
        <p:nvSpPr>
          <p:cNvPr name="TextBox 8" id="8"/>
          <p:cNvSpPr txBox="true"/>
          <p:nvPr/>
        </p:nvSpPr>
        <p:spPr>
          <a:xfrm rot="0">
            <a:off x="633413" y="5100366"/>
            <a:ext cx="14836487" cy="1047750"/>
          </a:xfrm>
          <a:prstGeom prst="rect">
            <a:avLst/>
          </a:prstGeom>
        </p:spPr>
        <p:txBody>
          <a:bodyPr anchor="t" rtlCol="false" tIns="0" lIns="0" bIns="0" rIns="0">
            <a:spAutoFit/>
          </a:bodyPr>
          <a:lstStyle/>
          <a:p>
            <a:pPr marL="647700" indent="-323850" lvl="1">
              <a:lnSpc>
                <a:spcPts val="4200"/>
              </a:lnSpc>
              <a:buFont typeface="Arial"/>
              <a:buChar char="•"/>
            </a:pPr>
            <a:r>
              <a:rPr lang="en-US" sz="3000">
                <a:solidFill>
                  <a:srgbClr val="FFFFFF"/>
                </a:solidFill>
                <a:latin typeface="Canva Sans"/>
              </a:rPr>
              <a:t> Asking for an analysis of the average salary across different departments to identify the department with the highest average salary.</a:t>
            </a:r>
          </a:p>
        </p:txBody>
      </p:sp>
      <p:sp>
        <p:nvSpPr>
          <p:cNvPr name="TextBox 9" id="9"/>
          <p:cNvSpPr txBox="true"/>
          <p:nvPr/>
        </p:nvSpPr>
        <p:spPr>
          <a:xfrm rot="0">
            <a:off x="633413" y="7313341"/>
            <a:ext cx="13739495" cy="1047750"/>
          </a:xfrm>
          <a:prstGeom prst="rect">
            <a:avLst/>
          </a:prstGeom>
        </p:spPr>
        <p:txBody>
          <a:bodyPr anchor="t" rtlCol="false" tIns="0" lIns="0" bIns="0" rIns="0">
            <a:spAutoFit/>
          </a:bodyPr>
          <a:lstStyle/>
          <a:p>
            <a:pPr marL="647700" indent="-323850" lvl="1">
              <a:lnSpc>
                <a:spcPts val="4200"/>
              </a:lnSpc>
              <a:buFont typeface="Arial"/>
              <a:buChar char="•"/>
            </a:pPr>
            <a:r>
              <a:rPr lang="en-US" sz="3000">
                <a:solidFill>
                  <a:srgbClr val="FFFFFF"/>
                </a:solidFill>
                <a:latin typeface="Canva Sans"/>
              </a:rPr>
              <a:t>A</a:t>
            </a:r>
            <a:r>
              <a:rPr lang="en-US" sz="3000">
                <a:solidFill>
                  <a:srgbClr val="FFFFFF"/>
                </a:solidFill>
                <a:latin typeface="Canva Sans"/>
              </a:rPr>
              <a:t>sking for a list of employees who have either the highest or the lowest salaries within the organization.</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sp>
        <p:nvSpPr>
          <p:cNvPr name="Freeform 2" id="2"/>
          <p:cNvSpPr/>
          <p:nvPr/>
        </p:nvSpPr>
        <p:spPr>
          <a:xfrm flipH="false" flipV="false" rot="0">
            <a:off x="419077" y="3091985"/>
            <a:ext cx="10893140" cy="4103029"/>
          </a:xfrm>
          <a:custGeom>
            <a:avLst/>
            <a:gdLst/>
            <a:ahLst/>
            <a:cxnLst/>
            <a:rect r="r" b="b" t="t" l="l"/>
            <a:pathLst>
              <a:path h="4103029" w="10893140">
                <a:moveTo>
                  <a:pt x="0" y="0"/>
                </a:moveTo>
                <a:lnTo>
                  <a:pt x="10893140" y="0"/>
                </a:lnTo>
                <a:lnTo>
                  <a:pt x="10893140" y="4103030"/>
                </a:lnTo>
                <a:lnTo>
                  <a:pt x="0" y="4103030"/>
                </a:lnTo>
                <a:lnTo>
                  <a:pt x="0" y="0"/>
                </a:lnTo>
                <a:close/>
              </a:path>
            </a:pathLst>
          </a:custGeom>
          <a:blipFill>
            <a:blip r:embed="rId2"/>
            <a:stretch>
              <a:fillRect l="0" t="0" r="0" b="0"/>
            </a:stretch>
          </a:blipFill>
        </p:spPr>
      </p:sp>
      <p:sp>
        <p:nvSpPr>
          <p:cNvPr name="Freeform 3" id="3"/>
          <p:cNvSpPr/>
          <p:nvPr/>
        </p:nvSpPr>
        <p:spPr>
          <a:xfrm flipH="false" flipV="false" rot="0">
            <a:off x="13089117" y="3091985"/>
            <a:ext cx="3357787" cy="5137597"/>
          </a:xfrm>
          <a:custGeom>
            <a:avLst/>
            <a:gdLst/>
            <a:ahLst/>
            <a:cxnLst/>
            <a:rect r="r" b="b" t="t" l="l"/>
            <a:pathLst>
              <a:path h="5137597" w="3357787">
                <a:moveTo>
                  <a:pt x="0" y="0"/>
                </a:moveTo>
                <a:lnTo>
                  <a:pt x="3357787" y="0"/>
                </a:lnTo>
                <a:lnTo>
                  <a:pt x="3357787" y="5137597"/>
                </a:lnTo>
                <a:lnTo>
                  <a:pt x="0" y="5137597"/>
                </a:lnTo>
                <a:lnTo>
                  <a:pt x="0" y="0"/>
                </a:lnTo>
                <a:close/>
              </a:path>
            </a:pathLst>
          </a:custGeom>
          <a:blipFill>
            <a:blip r:embed="rId3"/>
            <a:stretch>
              <a:fillRect l="0" t="0" r="0" b="0"/>
            </a:stretch>
          </a:blipFill>
        </p:spPr>
      </p:sp>
      <p:sp>
        <p:nvSpPr>
          <p:cNvPr name="TextBox 4" id="4"/>
          <p:cNvSpPr txBox="true"/>
          <p:nvPr/>
        </p:nvSpPr>
        <p:spPr>
          <a:xfrm rot="0">
            <a:off x="615961" y="952500"/>
            <a:ext cx="14152050" cy="679450"/>
          </a:xfrm>
          <a:prstGeom prst="rect">
            <a:avLst/>
          </a:prstGeom>
        </p:spPr>
        <p:txBody>
          <a:bodyPr anchor="t" rtlCol="false" tIns="0" lIns="0" bIns="0" rIns="0">
            <a:spAutoFit/>
          </a:bodyPr>
          <a:lstStyle/>
          <a:p>
            <a:pPr>
              <a:lnSpc>
                <a:spcPts val="5599"/>
              </a:lnSpc>
            </a:pPr>
            <a:r>
              <a:rPr lang="en-US" sz="3999">
                <a:solidFill>
                  <a:srgbClr val="FFFFFF"/>
                </a:solidFill>
                <a:latin typeface="Canva Sans Bold"/>
              </a:rPr>
              <a:t>A. How has the average salary changed over the years?</a:t>
            </a:r>
          </a:p>
        </p:txBody>
      </p:sp>
      <p:sp>
        <p:nvSpPr>
          <p:cNvPr name="TextBox 5" id="5"/>
          <p:cNvSpPr txBox="true"/>
          <p:nvPr/>
        </p:nvSpPr>
        <p:spPr>
          <a:xfrm rot="0">
            <a:off x="4798966" y="2249573"/>
            <a:ext cx="2133362" cy="386715"/>
          </a:xfrm>
          <a:prstGeom prst="rect">
            <a:avLst/>
          </a:prstGeom>
        </p:spPr>
        <p:txBody>
          <a:bodyPr anchor="t" rtlCol="false" tIns="0" lIns="0" bIns="0" rIns="0">
            <a:spAutoFit/>
          </a:bodyPr>
          <a:lstStyle/>
          <a:p>
            <a:pPr algn="ctr">
              <a:lnSpc>
                <a:spcPts val="1800"/>
              </a:lnSpc>
            </a:pPr>
            <a:r>
              <a:rPr lang="en-US" sz="3600" spc="799">
                <a:solidFill>
                  <a:srgbClr val="F9D66F"/>
                </a:solidFill>
                <a:latin typeface="Arial Bold"/>
              </a:rPr>
              <a:t>QUERY</a:t>
            </a:r>
          </a:p>
        </p:txBody>
      </p:sp>
      <p:sp>
        <p:nvSpPr>
          <p:cNvPr name="TextBox 6" id="6"/>
          <p:cNvSpPr txBox="true"/>
          <p:nvPr/>
        </p:nvSpPr>
        <p:spPr>
          <a:xfrm rot="0">
            <a:off x="13215527" y="2249573"/>
            <a:ext cx="2488644" cy="386715"/>
          </a:xfrm>
          <a:prstGeom prst="rect">
            <a:avLst/>
          </a:prstGeom>
        </p:spPr>
        <p:txBody>
          <a:bodyPr anchor="t" rtlCol="false" tIns="0" lIns="0" bIns="0" rIns="0">
            <a:spAutoFit/>
          </a:bodyPr>
          <a:lstStyle/>
          <a:p>
            <a:pPr algn="ctr">
              <a:lnSpc>
                <a:spcPts val="1800"/>
              </a:lnSpc>
            </a:pPr>
            <a:r>
              <a:rPr lang="en-US" sz="3600" spc="799">
                <a:solidFill>
                  <a:srgbClr val="F9D66F"/>
                </a:solidFill>
                <a:latin typeface="Arial Bold"/>
              </a:rPr>
              <a:t>OUTPUT</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sp>
        <p:nvSpPr>
          <p:cNvPr name="Freeform 2" id="2"/>
          <p:cNvSpPr/>
          <p:nvPr/>
        </p:nvSpPr>
        <p:spPr>
          <a:xfrm flipH="false" flipV="false" rot="0">
            <a:off x="510360" y="2856510"/>
            <a:ext cx="9163324" cy="5466594"/>
          </a:xfrm>
          <a:custGeom>
            <a:avLst/>
            <a:gdLst/>
            <a:ahLst/>
            <a:cxnLst/>
            <a:rect r="r" b="b" t="t" l="l"/>
            <a:pathLst>
              <a:path h="5466594" w="9163324">
                <a:moveTo>
                  <a:pt x="0" y="0"/>
                </a:moveTo>
                <a:lnTo>
                  <a:pt x="9163325" y="0"/>
                </a:lnTo>
                <a:lnTo>
                  <a:pt x="9163325" y="5466594"/>
                </a:lnTo>
                <a:lnTo>
                  <a:pt x="0" y="5466594"/>
                </a:lnTo>
                <a:lnTo>
                  <a:pt x="0" y="0"/>
                </a:lnTo>
                <a:close/>
              </a:path>
            </a:pathLst>
          </a:custGeom>
          <a:blipFill>
            <a:blip r:embed="rId2"/>
            <a:stretch>
              <a:fillRect l="0" t="0" r="0" b="0"/>
            </a:stretch>
          </a:blipFill>
        </p:spPr>
      </p:sp>
      <p:sp>
        <p:nvSpPr>
          <p:cNvPr name="Freeform 3" id="3"/>
          <p:cNvSpPr/>
          <p:nvPr/>
        </p:nvSpPr>
        <p:spPr>
          <a:xfrm flipH="false" flipV="false" rot="0">
            <a:off x="10654695" y="2856510"/>
            <a:ext cx="6876127" cy="1924054"/>
          </a:xfrm>
          <a:custGeom>
            <a:avLst/>
            <a:gdLst/>
            <a:ahLst/>
            <a:cxnLst/>
            <a:rect r="r" b="b" t="t" l="l"/>
            <a:pathLst>
              <a:path h="1924054" w="6876127">
                <a:moveTo>
                  <a:pt x="0" y="0"/>
                </a:moveTo>
                <a:lnTo>
                  <a:pt x="6876127" y="0"/>
                </a:lnTo>
                <a:lnTo>
                  <a:pt x="6876127" y="1924054"/>
                </a:lnTo>
                <a:lnTo>
                  <a:pt x="0" y="1924054"/>
                </a:lnTo>
                <a:lnTo>
                  <a:pt x="0" y="0"/>
                </a:lnTo>
                <a:close/>
              </a:path>
            </a:pathLst>
          </a:custGeom>
          <a:blipFill>
            <a:blip r:embed="rId3"/>
            <a:stretch>
              <a:fillRect l="0" t="0" r="0" b="0"/>
            </a:stretch>
          </a:blipFill>
        </p:spPr>
      </p:sp>
      <p:sp>
        <p:nvSpPr>
          <p:cNvPr name="TextBox 4" id="4"/>
          <p:cNvSpPr txBox="true"/>
          <p:nvPr/>
        </p:nvSpPr>
        <p:spPr>
          <a:xfrm rot="0">
            <a:off x="510360" y="349250"/>
            <a:ext cx="14307571" cy="679450"/>
          </a:xfrm>
          <a:prstGeom prst="rect">
            <a:avLst/>
          </a:prstGeom>
        </p:spPr>
        <p:txBody>
          <a:bodyPr anchor="t" rtlCol="false" tIns="0" lIns="0" bIns="0" rIns="0">
            <a:spAutoFit/>
          </a:bodyPr>
          <a:lstStyle/>
          <a:p>
            <a:pPr>
              <a:lnSpc>
                <a:spcPts val="5599"/>
              </a:lnSpc>
            </a:pPr>
            <a:r>
              <a:rPr lang="en-US" sz="3999">
                <a:solidFill>
                  <a:srgbClr val="FFFFFF"/>
                </a:solidFill>
                <a:latin typeface="Canva Sans Bold"/>
              </a:rPr>
              <a:t>B. Which department has the highest average salary?</a:t>
            </a:r>
          </a:p>
        </p:txBody>
      </p:sp>
      <p:sp>
        <p:nvSpPr>
          <p:cNvPr name="TextBox 5" id="5"/>
          <p:cNvSpPr txBox="true"/>
          <p:nvPr/>
        </p:nvSpPr>
        <p:spPr>
          <a:xfrm rot="0">
            <a:off x="3524392" y="2218370"/>
            <a:ext cx="2133362" cy="386715"/>
          </a:xfrm>
          <a:prstGeom prst="rect">
            <a:avLst/>
          </a:prstGeom>
        </p:spPr>
        <p:txBody>
          <a:bodyPr anchor="t" rtlCol="false" tIns="0" lIns="0" bIns="0" rIns="0">
            <a:spAutoFit/>
          </a:bodyPr>
          <a:lstStyle/>
          <a:p>
            <a:pPr algn="ctr">
              <a:lnSpc>
                <a:spcPts val="1800"/>
              </a:lnSpc>
            </a:pPr>
            <a:r>
              <a:rPr lang="en-US" sz="3600" spc="799">
                <a:solidFill>
                  <a:srgbClr val="F9D66F"/>
                </a:solidFill>
                <a:latin typeface="Arial Bold"/>
              </a:rPr>
              <a:t>QUERY</a:t>
            </a:r>
          </a:p>
        </p:txBody>
      </p:sp>
      <p:sp>
        <p:nvSpPr>
          <p:cNvPr name="TextBox 6" id="6"/>
          <p:cNvSpPr txBox="true"/>
          <p:nvPr/>
        </p:nvSpPr>
        <p:spPr>
          <a:xfrm rot="0">
            <a:off x="13121823" y="2218370"/>
            <a:ext cx="2488644" cy="386715"/>
          </a:xfrm>
          <a:prstGeom prst="rect">
            <a:avLst/>
          </a:prstGeom>
        </p:spPr>
        <p:txBody>
          <a:bodyPr anchor="t" rtlCol="false" tIns="0" lIns="0" bIns="0" rIns="0">
            <a:spAutoFit/>
          </a:bodyPr>
          <a:lstStyle/>
          <a:p>
            <a:pPr algn="ctr">
              <a:lnSpc>
                <a:spcPts val="1800"/>
              </a:lnSpc>
            </a:pPr>
            <a:r>
              <a:rPr lang="en-US" sz="3600" spc="799">
                <a:solidFill>
                  <a:srgbClr val="F9D66F"/>
                </a:solidFill>
                <a:latin typeface="Arial Bold"/>
              </a:rPr>
              <a:t>OUTPUT</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sp>
        <p:nvSpPr>
          <p:cNvPr name="Freeform 2" id="2"/>
          <p:cNvSpPr/>
          <p:nvPr/>
        </p:nvSpPr>
        <p:spPr>
          <a:xfrm flipH="false" flipV="false" rot="0">
            <a:off x="3443257" y="1527509"/>
            <a:ext cx="8842004" cy="5656915"/>
          </a:xfrm>
          <a:custGeom>
            <a:avLst/>
            <a:gdLst/>
            <a:ahLst/>
            <a:cxnLst/>
            <a:rect r="r" b="b" t="t" l="l"/>
            <a:pathLst>
              <a:path h="5656915" w="8842004">
                <a:moveTo>
                  <a:pt x="0" y="0"/>
                </a:moveTo>
                <a:lnTo>
                  <a:pt x="8842003" y="0"/>
                </a:lnTo>
                <a:lnTo>
                  <a:pt x="8842003" y="5656915"/>
                </a:lnTo>
                <a:lnTo>
                  <a:pt x="0" y="5656915"/>
                </a:lnTo>
                <a:lnTo>
                  <a:pt x="0" y="0"/>
                </a:lnTo>
                <a:close/>
              </a:path>
            </a:pathLst>
          </a:custGeom>
          <a:blipFill>
            <a:blip r:embed="rId2"/>
            <a:stretch>
              <a:fillRect l="0" t="0" r="0" b="0"/>
            </a:stretch>
          </a:blipFill>
        </p:spPr>
      </p:sp>
      <p:sp>
        <p:nvSpPr>
          <p:cNvPr name="Freeform 3" id="3"/>
          <p:cNvSpPr/>
          <p:nvPr/>
        </p:nvSpPr>
        <p:spPr>
          <a:xfrm flipH="false" flipV="false" rot="0">
            <a:off x="3443257" y="8146854"/>
            <a:ext cx="11400270" cy="1663823"/>
          </a:xfrm>
          <a:custGeom>
            <a:avLst/>
            <a:gdLst/>
            <a:ahLst/>
            <a:cxnLst/>
            <a:rect r="r" b="b" t="t" l="l"/>
            <a:pathLst>
              <a:path h="1663823" w="11400270">
                <a:moveTo>
                  <a:pt x="0" y="0"/>
                </a:moveTo>
                <a:lnTo>
                  <a:pt x="11400270" y="0"/>
                </a:lnTo>
                <a:lnTo>
                  <a:pt x="11400270" y="1663823"/>
                </a:lnTo>
                <a:lnTo>
                  <a:pt x="0" y="1663823"/>
                </a:lnTo>
                <a:lnTo>
                  <a:pt x="0" y="0"/>
                </a:lnTo>
                <a:close/>
              </a:path>
            </a:pathLst>
          </a:custGeom>
          <a:blipFill>
            <a:blip r:embed="rId3"/>
            <a:stretch>
              <a:fillRect l="0" t="0" r="0" b="0"/>
            </a:stretch>
          </a:blipFill>
        </p:spPr>
      </p:sp>
      <p:sp>
        <p:nvSpPr>
          <p:cNvPr name="TextBox 4" id="4"/>
          <p:cNvSpPr txBox="true"/>
          <p:nvPr/>
        </p:nvSpPr>
        <p:spPr>
          <a:xfrm rot="0">
            <a:off x="619781" y="349250"/>
            <a:ext cx="14488954" cy="679450"/>
          </a:xfrm>
          <a:prstGeom prst="rect">
            <a:avLst/>
          </a:prstGeom>
        </p:spPr>
        <p:txBody>
          <a:bodyPr anchor="t" rtlCol="false" tIns="0" lIns="0" bIns="0" rIns="0">
            <a:spAutoFit/>
          </a:bodyPr>
          <a:lstStyle/>
          <a:p>
            <a:pPr>
              <a:lnSpc>
                <a:spcPts val="5599"/>
              </a:lnSpc>
            </a:pPr>
            <a:r>
              <a:rPr lang="en-US" sz="3999">
                <a:solidFill>
                  <a:srgbClr val="FFFFFF"/>
                </a:solidFill>
                <a:latin typeface="Canva Sans Bold"/>
              </a:rPr>
              <a:t>C. Identify employees with the highest and lowest salaries.</a:t>
            </a:r>
          </a:p>
        </p:txBody>
      </p:sp>
      <p:sp>
        <p:nvSpPr>
          <p:cNvPr name="TextBox 5" id="5"/>
          <p:cNvSpPr txBox="true"/>
          <p:nvPr/>
        </p:nvSpPr>
        <p:spPr>
          <a:xfrm rot="0">
            <a:off x="619781" y="1689434"/>
            <a:ext cx="2133362" cy="386715"/>
          </a:xfrm>
          <a:prstGeom prst="rect">
            <a:avLst/>
          </a:prstGeom>
        </p:spPr>
        <p:txBody>
          <a:bodyPr anchor="t" rtlCol="false" tIns="0" lIns="0" bIns="0" rIns="0">
            <a:spAutoFit/>
          </a:bodyPr>
          <a:lstStyle/>
          <a:p>
            <a:pPr algn="ctr">
              <a:lnSpc>
                <a:spcPts val="1800"/>
              </a:lnSpc>
            </a:pPr>
            <a:r>
              <a:rPr lang="en-US" sz="3600" spc="799">
                <a:solidFill>
                  <a:srgbClr val="F9D66F"/>
                </a:solidFill>
                <a:latin typeface="Arial Bold"/>
              </a:rPr>
              <a:t>QUERY</a:t>
            </a:r>
          </a:p>
        </p:txBody>
      </p:sp>
      <p:sp>
        <p:nvSpPr>
          <p:cNvPr name="TextBox 6" id="6"/>
          <p:cNvSpPr txBox="true"/>
          <p:nvPr/>
        </p:nvSpPr>
        <p:spPr>
          <a:xfrm rot="0">
            <a:off x="619781" y="8308779"/>
            <a:ext cx="2488644" cy="386715"/>
          </a:xfrm>
          <a:prstGeom prst="rect">
            <a:avLst/>
          </a:prstGeom>
        </p:spPr>
        <p:txBody>
          <a:bodyPr anchor="t" rtlCol="false" tIns="0" lIns="0" bIns="0" rIns="0">
            <a:spAutoFit/>
          </a:bodyPr>
          <a:lstStyle/>
          <a:p>
            <a:pPr algn="ctr">
              <a:lnSpc>
                <a:spcPts val="1800"/>
              </a:lnSpc>
            </a:pPr>
            <a:r>
              <a:rPr lang="en-US" sz="3600" spc="799">
                <a:solidFill>
                  <a:srgbClr val="F9D66F"/>
                </a:solidFill>
                <a:latin typeface="Arial Bold"/>
              </a:rPr>
              <a:t>OUTPUT</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sp>
        <p:nvSpPr>
          <p:cNvPr name="Freeform 2" id="2"/>
          <p:cNvSpPr/>
          <p:nvPr/>
        </p:nvSpPr>
        <p:spPr>
          <a:xfrm flipH="false" flipV="false" rot="0">
            <a:off x="15361355" y="492012"/>
            <a:ext cx="2277068" cy="1535986"/>
          </a:xfrm>
          <a:custGeom>
            <a:avLst/>
            <a:gdLst/>
            <a:ahLst/>
            <a:cxnLst/>
            <a:rect r="r" b="b" t="t" l="l"/>
            <a:pathLst>
              <a:path h="1535986" w="2277068">
                <a:moveTo>
                  <a:pt x="0" y="0"/>
                </a:moveTo>
                <a:lnTo>
                  <a:pt x="2277068" y="0"/>
                </a:lnTo>
                <a:lnTo>
                  <a:pt x="2277068" y="1535986"/>
                </a:lnTo>
                <a:lnTo>
                  <a:pt x="0" y="153598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584097" y="2333388"/>
            <a:ext cx="14777258" cy="679450"/>
          </a:xfrm>
          <a:prstGeom prst="rect">
            <a:avLst/>
          </a:prstGeom>
        </p:spPr>
        <p:txBody>
          <a:bodyPr anchor="t" rtlCol="false" tIns="0" lIns="0" bIns="0" rIns="0">
            <a:spAutoFit/>
          </a:bodyPr>
          <a:lstStyle/>
          <a:p>
            <a:pPr algn="just">
              <a:lnSpc>
                <a:spcPts val="5599"/>
              </a:lnSpc>
            </a:pPr>
            <a:r>
              <a:rPr lang="en-US" sz="3999">
                <a:solidFill>
                  <a:srgbClr val="FFFFFF"/>
                </a:solidFill>
                <a:latin typeface="Canva Sans Bold"/>
              </a:rPr>
              <a:t>A. What are the most common job titles in the company?</a:t>
            </a:r>
          </a:p>
        </p:txBody>
      </p:sp>
      <p:sp>
        <p:nvSpPr>
          <p:cNvPr name="TextBox 4" id="4"/>
          <p:cNvSpPr txBox="true"/>
          <p:nvPr/>
        </p:nvSpPr>
        <p:spPr>
          <a:xfrm rot="0">
            <a:off x="584097" y="358662"/>
            <a:ext cx="8161615" cy="1193800"/>
          </a:xfrm>
          <a:prstGeom prst="rect">
            <a:avLst/>
          </a:prstGeom>
        </p:spPr>
        <p:txBody>
          <a:bodyPr anchor="t" rtlCol="false" tIns="0" lIns="0" bIns="0" rIns="0">
            <a:spAutoFit/>
          </a:bodyPr>
          <a:lstStyle/>
          <a:p>
            <a:pPr algn="ctr">
              <a:lnSpc>
                <a:spcPts val="9799"/>
              </a:lnSpc>
            </a:pPr>
            <a:r>
              <a:rPr lang="en-US" sz="6999">
                <a:solidFill>
                  <a:srgbClr val="56AEFF"/>
                </a:solidFill>
                <a:latin typeface="Canva Sans Bold"/>
              </a:rPr>
              <a:t>3. Employee Titles:</a:t>
            </a:r>
          </a:p>
        </p:txBody>
      </p:sp>
      <p:sp>
        <p:nvSpPr>
          <p:cNvPr name="TextBox 5" id="5"/>
          <p:cNvSpPr txBox="true"/>
          <p:nvPr/>
        </p:nvSpPr>
        <p:spPr>
          <a:xfrm rot="0">
            <a:off x="584097" y="4464050"/>
            <a:ext cx="12591336" cy="679450"/>
          </a:xfrm>
          <a:prstGeom prst="rect">
            <a:avLst/>
          </a:prstGeom>
        </p:spPr>
        <p:txBody>
          <a:bodyPr anchor="t" rtlCol="false" tIns="0" lIns="0" bIns="0" rIns="0">
            <a:spAutoFit/>
          </a:bodyPr>
          <a:lstStyle/>
          <a:p>
            <a:pPr algn="ctr">
              <a:lnSpc>
                <a:spcPts val="5599"/>
              </a:lnSpc>
            </a:pPr>
            <a:r>
              <a:rPr lang="en-US" sz="3999">
                <a:solidFill>
                  <a:srgbClr val="FFFFFF"/>
                </a:solidFill>
                <a:latin typeface="Canva Sans Bold"/>
              </a:rPr>
              <a:t>B. How often do employees change their job titles?</a:t>
            </a:r>
          </a:p>
        </p:txBody>
      </p:sp>
      <p:sp>
        <p:nvSpPr>
          <p:cNvPr name="TextBox 6" id="6"/>
          <p:cNvSpPr txBox="true"/>
          <p:nvPr/>
        </p:nvSpPr>
        <p:spPr>
          <a:xfrm rot="0">
            <a:off x="584097" y="6600825"/>
            <a:ext cx="15683508" cy="679450"/>
          </a:xfrm>
          <a:prstGeom prst="rect">
            <a:avLst/>
          </a:prstGeom>
        </p:spPr>
        <p:txBody>
          <a:bodyPr anchor="t" rtlCol="false" tIns="0" lIns="0" bIns="0" rIns="0">
            <a:spAutoFit/>
          </a:bodyPr>
          <a:lstStyle/>
          <a:p>
            <a:pPr algn="ctr">
              <a:lnSpc>
                <a:spcPts val="5599"/>
              </a:lnSpc>
            </a:pPr>
            <a:r>
              <a:rPr lang="en-US" sz="3999">
                <a:solidFill>
                  <a:srgbClr val="FFFFFF"/>
                </a:solidFill>
                <a:latin typeface="Canva Sans Bold"/>
              </a:rPr>
              <a:t>C. Identify employees who have held the most number of titles.</a:t>
            </a:r>
          </a:p>
        </p:txBody>
      </p:sp>
      <p:sp>
        <p:nvSpPr>
          <p:cNvPr name="TextBox 7" id="7"/>
          <p:cNvSpPr txBox="true"/>
          <p:nvPr/>
        </p:nvSpPr>
        <p:spPr>
          <a:xfrm rot="0">
            <a:off x="584097" y="3116662"/>
            <a:ext cx="15318094" cy="1047750"/>
          </a:xfrm>
          <a:prstGeom prst="rect">
            <a:avLst/>
          </a:prstGeom>
        </p:spPr>
        <p:txBody>
          <a:bodyPr anchor="t" rtlCol="false" tIns="0" lIns="0" bIns="0" rIns="0">
            <a:spAutoFit/>
          </a:bodyPr>
          <a:lstStyle/>
          <a:p>
            <a:pPr marL="647700" indent="-323850" lvl="1">
              <a:lnSpc>
                <a:spcPts val="4200"/>
              </a:lnSpc>
              <a:buFont typeface="Arial"/>
              <a:buChar char="•"/>
            </a:pPr>
            <a:r>
              <a:rPr lang="en-US" sz="3000">
                <a:solidFill>
                  <a:srgbClr val="FFFFFF"/>
                </a:solidFill>
                <a:latin typeface="Canva Sans"/>
              </a:rPr>
              <a:t>A</a:t>
            </a:r>
            <a:r>
              <a:rPr lang="en-US" sz="3000">
                <a:solidFill>
                  <a:srgbClr val="FFFFFF"/>
                </a:solidFill>
                <a:latin typeface="Canva Sans"/>
              </a:rPr>
              <a:t>sking for an analysis of the distribution of job titles among employees to identify which job titles are most prevalent or common within the organization.</a:t>
            </a:r>
          </a:p>
        </p:txBody>
      </p:sp>
      <p:sp>
        <p:nvSpPr>
          <p:cNvPr name="TextBox 8" id="8"/>
          <p:cNvSpPr txBox="true"/>
          <p:nvPr/>
        </p:nvSpPr>
        <p:spPr>
          <a:xfrm rot="0">
            <a:off x="584097" y="5248275"/>
            <a:ext cx="13926786" cy="1047750"/>
          </a:xfrm>
          <a:prstGeom prst="rect">
            <a:avLst/>
          </a:prstGeom>
        </p:spPr>
        <p:txBody>
          <a:bodyPr anchor="t" rtlCol="false" tIns="0" lIns="0" bIns="0" rIns="0">
            <a:spAutoFit/>
          </a:bodyPr>
          <a:lstStyle/>
          <a:p>
            <a:pPr marL="647700" indent="-323850" lvl="1">
              <a:lnSpc>
                <a:spcPts val="4200"/>
              </a:lnSpc>
              <a:buFont typeface="Arial"/>
              <a:buChar char="•"/>
            </a:pPr>
            <a:r>
              <a:rPr lang="en-US" sz="3000">
                <a:solidFill>
                  <a:srgbClr val="FFFFFF"/>
                </a:solidFill>
                <a:latin typeface="Canva Sans"/>
              </a:rPr>
              <a:t>Asking for an analysis of the frequency or rate at which employees undergo changes in their job titles within the company.</a:t>
            </a:r>
          </a:p>
        </p:txBody>
      </p:sp>
      <p:sp>
        <p:nvSpPr>
          <p:cNvPr name="TextBox 9" id="9"/>
          <p:cNvSpPr txBox="true"/>
          <p:nvPr/>
        </p:nvSpPr>
        <p:spPr>
          <a:xfrm rot="0">
            <a:off x="584097" y="7385050"/>
            <a:ext cx="17438879" cy="1581150"/>
          </a:xfrm>
          <a:prstGeom prst="rect">
            <a:avLst/>
          </a:prstGeom>
        </p:spPr>
        <p:txBody>
          <a:bodyPr anchor="t" rtlCol="false" tIns="0" lIns="0" bIns="0" rIns="0">
            <a:spAutoFit/>
          </a:bodyPr>
          <a:lstStyle/>
          <a:p>
            <a:pPr marL="647700" indent="-323850" lvl="1">
              <a:lnSpc>
                <a:spcPts val="4200"/>
              </a:lnSpc>
              <a:buFont typeface="Arial"/>
              <a:buChar char="•"/>
            </a:pPr>
            <a:r>
              <a:rPr lang="en-US" sz="3000">
                <a:solidFill>
                  <a:srgbClr val="FFFFFF"/>
                </a:solidFill>
                <a:latin typeface="Canva Sans"/>
              </a:rPr>
              <a:t>A</a:t>
            </a:r>
            <a:r>
              <a:rPr lang="en-US" sz="3000">
                <a:solidFill>
                  <a:srgbClr val="FFFFFF"/>
                </a:solidFill>
                <a:latin typeface="Canva Sans"/>
              </a:rPr>
              <a:t>sking for an analysis of employees who have experienced frequent changes in their job titles. The goal is to identify individuals who have had a significant number of different titles throughout their employment history within the company.</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sp>
        <p:nvSpPr>
          <p:cNvPr name="Freeform 2" id="2"/>
          <p:cNvSpPr/>
          <p:nvPr/>
        </p:nvSpPr>
        <p:spPr>
          <a:xfrm flipH="false" flipV="false" rot="0">
            <a:off x="3281359" y="1920089"/>
            <a:ext cx="11725283" cy="3525454"/>
          </a:xfrm>
          <a:custGeom>
            <a:avLst/>
            <a:gdLst/>
            <a:ahLst/>
            <a:cxnLst/>
            <a:rect r="r" b="b" t="t" l="l"/>
            <a:pathLst>
              <a:path h="3525454" w="11725283">
                <a:moveTo>
                  <a:pt x="0" y="0"/>
                </a:moveTo>
                <a:lnTo>
                  <a:pt x="11725282" y="0"/>
                </a:lnTo>
                <a:lnTo>
                  <a:pt x="11725282" y="3525454"/>
                </a:lnTo>
                <a:lnTo>
                  <a:pt x="0" y="3525454"/>
                </a:lnTo>
                <a:lnTo>
                  <a:pt x="0" y="0"/>
                </a:lnTo>
                <a:close/>
              </a:path>
            </a:pathLst>
          </a:custGeom>
          <a:blipFill>
            <a:blip r:embed="rId2"/>
            <a:stretch>
              <a:fillRect l="0" t="0" r="0" b="0"/>
            </a:stretch>
          </a:blipFill>
        </p:spPr>
      </p:sp>
      <p:sp>
        <p:nvSpPr>
          <p:cNvPr name="TextBox 3" id="3"/>
          <p:cNvSpPr txBox="true"/>
          <p:nvPr/>
        </p:nvSpPr>
        <p:spPr>
          <a:xfrm rot="0">
            <a:off x="461045" y="650875"/>
            <a:ext cx="14777258" cy="679450"/>
          </a:xfrm>
          <a:prstGeom prst="rect">
            <a:avLst/>
          </a:prstGeom>
        </p:spPr>
        <p:txBody>
          <a:bodyPr anchor="t" rtlCol="false" tIns="0" lIns="0" bIns="0" rIns="0">
            <a:spAutoFit/>
          </a:bodyPr>
          <a:lstStyle/>
          <a:p>
            <a:pPr algn="just">
              <a:lnSpc>
                <a:spcPts val="5599"/>
              </a:lnSpc>
            </a:pPr>
            <a:r>
              <a:rPr lang="en-US" sz="3999">
                <a:solidFill>
                  <a:srgbClr val="FFFFFF"/>
                </a:solidFill>
                <a:latin typeface="Canva Sans Bold"/>
              </a:rPr>
              <a:t>A. What are the most common job titles in the company?</a:t>
            </a:r>
          </a:p>
        </p:txBody>
      </p:sp>
      <p:sp>
        <p:nvSpPr>
          <p:cNvPr name="Freeform 4" id="4"/>
          <p:cNvSpPr/>
          <p:nvPr/>
        </p:nvSpPr>
        <p:spPr>
          <a:xfrm flipH="false" flipV="false" rot="0">
            <a:off x="3200580" y="6036093"/>
            <a:ext cx="5288965" cy="3946382"/>
          </a:xfrm>
          <a:custGeom>
            <a:avLst/>
            <a:gdLst/>
            <a:ahLst/>
            <a:cxnLst/>
            <a:rect r="r" b="b" t="t" l="l"/>
            <a:pathLst>
              <a:path h="3946382" w="5288965">
                <a:moveTo>
                  <a:pt x="0" y="0"/>
                </a:moveTo>
                <a:lnTo>
                  <a:pt x="5288965" y="0"/>
                </a:lnTo>
                <a:lnTo>
                  <a:pt x="5288965" y="3946381"/>
                </a:lnTo>
                <a:lnTo>
                  <a:pt x="0" y="3946381"/>
                </a:lnTo>
                <a:lnTo>
                  <a:pt x="0" y="0"/>
                </a:lnTo>
                <a:close/>
              </a:path>
            </a:pathLst>
          </a:custGeom>
          <a:blipFill>
            <a:blip r:embed="rId3"/>
            <a:stretch>
              <a:fillRect l="0" t="0" r="0" b="0"/>
            </a:stretch>
          </a:blipFill>
        </p:spPr>
      </p:sp>
      <p:sp>
        <p:nvSpPr>
          <p:cNvPr name="TextBox 5" id="5"/>
          <p:cNvSpPr txBox="true"/>
          <p:nvPr/>
        </p:nvSpPr>
        <p:spPr>
          <a:xfrm rot="0">
            <a:off x="461045" y="2082014"/>
            <a:ext cx="2133362" cy="386715"/>
          </a:xfrm>
          <a:prstGeom prst="rect">
            <a:avLst/>
          </a:prstGeom>
        </p:spPr>
        <p:txBody>
          <a:bodyPr anchor="t" rtlCol="false" tIns="0" lIns="0" bIns="0" rIns="0">
            <a:spAutoFit/>
          </a:bodyPr>
          <a:lstStyle/>
          <a:p>
            <a:pPr algn="ctr">
              <a:lnSpc>
                <a:spcPts val="1800"/>
              </a:lnSpc>
            </a:pPr>
            <a:r>
              <a:rPr lang="en-US" sz="3600" spc="799">
                <a:solidFill>
                  <a:srgbClr val="F9D66F"/>
                </a:solidFill>
                <a:latin typeface="Arial Bold"/>
              </a:rPr>
              <a:t>QUERY</a:t>
            </a:r>
          </a:p>
        </p:txBody>
      </p:sp>
      <p:sp>
        <p:nvSpPr>
          <p:cNvPr name="TextBox 6" id="6"/>
          <p:cNvSpPr txBox="true"/>
          <p:nvPr/>
        </p:nvSpPr>
        <p:spPr>
          <a:xfrm rot="0">
            <a:off x="461045" y="6198018"/>
            <a:ext cx="2488644" cy="386715"/>
          </a:xfrm>
          <a:prstGeom prst="rect">
            <a:avLst/>
          </a:prstGeom>
        </p:spPr>
        <p:txBody>
          <a:bodyPr anchor="t" rtlCol="false" tIns="0" lIns="0" bIns="0" rIns="0">
            <a:spAutoFit/>
          </a:bodyPr>
          <a:lstStyle/>
          <a:p>
            <a:pPr algn="ctr">
              <a:lnSpc>
                <a:spcPts val="1800"/>
              </a:lnSpc>
            </a:pPr>
            <a:r>
              <a:rPr lang="en-US" sz="3600" spc="799">
                <a:solidFill>
                  <a:srgbClr val="F9D66F"/>
                </a:solidFill>
                <a:latin typeface="Arial Bold"/>
              </a:rPr>
              <a:t>OUTPUT</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sp>
        <p:nvSpPr>
          <p:cNvPr name="Freeform 2" id="2"/>
          <p:cNvSpPr/>
          <p:nvPr/>
        </p:nvSpPr>
        <p:spPr>
          <a:xfrm flipH="false" flipV="false" rot="0">
            <a:off x="534876" y="2900021"/>
            <a:ext cx="10736231" cy="5664931"/>
          </a:xfrm>
          <a:custGeom>
            <a:avLst/>
            <a:gdLst/>
            <a:ahLst/>
            <a:cxnLst/>
            <a:rect r="r" b="b" t="t" l="l"/>
            <a:pathLst>
              <a:path h="5664931" w="10736231">
                <a:moveTo>
                  <a:pt x="0" y="0"/>
                </a:moveTo>
                <a:lnTo>
                  <a:pt x="10736231" y="0"/>
                </a:lnTo>
                <a:lnTo>
                  <a:pt x="10736231" y="5664931"/>
                </a:lnTo>
                <a:lnTo>
                  <a:pt x="0" y="5664931"/>
                </a:lnTo>
                <a:lnTo>
                  <a:pt x="0" y="0"/>
                </a:lnTo>
                <a:close/>
              </a:path>
            </a:pathLst>
          </a:custGeom>
          <a:blipFill>
            <a:blip r:embed="rId2"/>
            <a:stretch>
              <a:fillRect l="0" t="0" r="0" b="0"/>
            </a:stretch>
          </a:blipFill>
        </p:spPr>
      </p:sp>
      <p:sp>
        <p:nvSpPr>
          <p:cNvPr name="Freeform 3" id="3"/>
          <p:cNvSpPr/>
          <p:nvPr/>
        </p:nvSpPr>
        <p:spPr>
          <a:xfrm flipH="false" flipV="false" rot="0">
            <a:off x="12790508" y="2900021"/>
            <a:ext cx="4757442" cy="5664931"/>
          </a:xfrm>
          <a:custGeom>
            <a:avLst/>
            <a:gdLst/>
            <a:ahLst/>
            <a:cxnLst/>
            <a:rect r="r" b="b" t="t" l="l"/>
            <a:pathLst>
              <a:path h="5664931" w="4757442">
                <a:moveTo>
                  <a:pt x="0" y="0"/>
                </a:moveTo>
                <a:lnTo>
                  <a:pt x="4757442" y="0"/>
                </a:lnTo>
                <a:lnTo>
                  <a:pt x="4757442" y="5664931"/>
                </a:lnTo>
                <a:lnTo>
                  <a:pt x="0" y="5664931"/>
                </a:lnTo>
                <a:lnTo>
                  <a:pt x="0" y="0"/>
                </a:lnTo>
                <a:close/>
              </a:path>
            </a:pathLst>
          </a:custGeom>
          <a:blipFill>
            <a:blip r:embed="rId3"/>
            <a:stretch>
              <a:fillRect l="0" t="0" r="0" b="0"/>
            </a:stretch>
          </a:blipFill>
        </p:spPr>
      </p:sp>
      <p:sp>
        <p:nvSpPr>
          <p:cNvPr name="TextBox 4" id="4"/>
          <p:cNvSpPr txBox="true"/>
          <p:nvPr/>
        </p:nvSpPr>
        <p:spPr>
          <a:xfrm rot="0">
            <a:off x="534876" y="349250"/>
            <a:ext cx="12591336" cy="679450"/>
          </a:xfrm>
          <a:prstGeom prst="rect">
            <a:avLst/>
          </a:prstGeom>
        </p:spPr>
        <p:txBody>
          <a:bodyPr anchor="t" rtlCol="false" tIns="0" lIns="0" bIns="0" rIns="0">
            <a:spAutoFit/>
          </a:bodyPr>
          <a:lstStyle/>
          <a:p>
            <a:pPr algn="ctr">
              <a:lnSpc>
                <a:spcPts val="5599"/>
              </a:lnSpc>
            </a:pPr>
            <a:r>
              <a:rPr lang="en-US" sz="3999">
                <a:solidFill>
                  <a:srgbClr val="FFFFFF"/>
                </a:solidFill>
                <a:latin typeface="Canva Sans Bold"/>
              </a:rPr>
              <a:t>B. How often do employees change their job titles?</a:t>
            </a:r>
          </a:p>
        </p:txBody>
      </p:sp>
      <p:sp>
        <p:nvSpPr>
          <p:cNvPr name="TextBox 5" id="5"/>
          <p:cNvSpPr txBox="true"/>
          <p:nvPr/>
        </p:nvSpPr>
        <p:spPr>
          <a:xfrm rot="0">
            <a:off x="4484198" y="2218370"/>
            <a:ext cx="2133362" cy="386715"/>
          </a:xfrm>
          <a:prstGeom prst="rect">
            <a:avLst/>
          </a:prstGeom>
        </p:spPr>
        <p:txBody>
          <a:bodyPr anchor="t" rtlCol="false" tIns="0" lIns="0" bIns="0" rIns="0">
            <a:spAutoFit/>
          </a:bodyPr>
          <a:lstStyle/>
          <a:p>
            <a:pPr algn="ctr">
              <a:lnSpc>
                <a:spcPts val="1800"/>
              </a:lnSpc>
            </a:pPr>
            <a:r>
              <a:rPr lang="en-US" sz="3600" spc="799">
                <a:solidFill>
                  <a:srgbClr val="F9D66F"/>
                </a:solidFill>
                <a:latin typeface="Arial Bold"/>
              </a:rPr>
              <a:t>QUERY</a:t>
            </a:r>
          </a:p>
        </p:txBody>
      </p:sp>
      <p:sp>
        <p:nvSpPr>
          <p:cNvPr name="TextBox 6" id="6"/>
          <p:cNvSpPr txBox="true"/>
          <p:nvPr/>
        </p:nvSpPr>
        <p:spPr>
          <a:xfrm rot="0">
            <a:off x="13633904" y="2218370"/>
            <a:ext cx="2488644" cy="386715"/>
          </a:xfrm>
          <a:prstGeom prst="rect">
            <a:avLst/>
          </a:prstGeom>
        </p:spPr>
        <p:txBody>
          <a:bodyPr anchor="t" rtlCol="false" tIns="0" lIns="0" bIns="0" rIns="0">
            <a:spAutoFit/>
          </a:bodyPr>
          <a:lstStyle/>
          <a:p>
            <a:pPr algn="ctr">
              <a:lnSpc>
                <a:spcPts val="1800"/>
              </a:lnSpc>
            </a:pPr>
            <a:r>
              <a:rPr lang="en-US" sz="3600" spc="799">
                <a:solidFill>
                  <a:srgbClr val="F9D66F"/>
                </a:solidFill>
                <a:latin typeface="Arial Bold"/>
              </a:rPr>
              <a:t>OUTPUT</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sp>
        <p:nvSpPr>
          <p:cNvPr name="Freeform 2" id="2"/>
          <p:cNvSpPr/>
          <p:nvPr/>
        </p:nvSpPr>
        <p:spPr>
          <a:xfrm flipH="false" flipV="false" rot="0">
            <a:off x="559487" y="2655158"/>
            <a:ext cx="11163501" cy="5692353"/>
          </a:xfrm>
          <a:custGeom>
            <a:avLst/>
            <a:gdLst/>
            <a:ahLst/>
            <a:cxnLst/>
            <a:rect r="r" b="b" t="t" l="l"/>
            <a:pathLst>
              <a:path h="5692353" w="11163501">
                <a:moveTo>
                  <a:pt x="0" y="0"/>
                </a:moveTo>
                <a:lnTo>
                  <a:pt x="11163501" y="0"/>
                </a:lnTo>
                <a:lnTo>
                  <a:pt x="11163501" y="5692354"/>
                </a:lnTo>
                <a:lnTo>
                  <a:pt x="0" y="5692354"/>
                </a:lnTo>
                <a:lnTo>
                  <a:pt x="0" y="0"/>
                </a:lnTo>
                <a:close/>
              </a:path>
            </a:pathLst>
          </a:custGeom>
          <a:blipFill>
            <a:blip r:embed="rId2"/>
            <a:stretch>
              <a:fillRect l="0" t="0" r="0" b="0"/>
            </a:stretch>
          </a:blipFill>
        </p:spPr>
      </p:sp>
      <p:sp>
        <p:nvSpPr>
          <p:cNvPr name="Freeform 3" id="3"/>
          <p:cNvSpPr/>
          <p:nvPr/>
        </p:nvSpPr>
        <p:spPr>
          <a:xfrm flipH="false" flipV="false" rot="0">
            <a:off x="12215196" y="2655158"/>
            <a:ext cx="5816053" cy="2286079"/>
          </a:xfrm>
          <a:custGeom>
            <a:avLst/>
            <a:gdLst/>
            <a:ahLst/>
            <a:cxnLst/>
            <a:rect r="r" b="b" t="t" l="l"/>
            <a:pathLst>
              <a:path h="2286079" w="5816053">
                <a:moveTo>
                  <a:pt x="0" y="0"/>
                </a:moveTo>
                <a:lnTo>
                  <a:pt x="5816053" y="0"/>
                </a:lnTo>
                <a:lnTo>
                  <a:pt x="5816053" y="2286079"/>
                </a:lnTo>
                <a:lnTo>
                  <a:pt x="0" y="2286079"/>
                </a:lnTo>
                <a:lnTo>
                  <a:pt x="0" y="0"/>
                </a:lnTo>
                <a:close/>
              </a:path>
            </a:pathLst>
          </a:custGeom>
          <a:blipFill>
            <a:blip r:embed="rId3"/>
            <a:stretch>
              <a:fillRect l="0" t="0" r="0" b="0"/>
            </a:stretch>
          </a:blipFill>
        </p:spPr>
      </p:sp>
      <p:sp>
        <p:nvSpPr>
          <p:cNvPr name="TextBox 4" id="4"/>
          <p:cNvSpPr txBox="true"/>
          <p:nvPr/>
        </p:nvSpPr>
        <p:spPr>
          <a:xfrm rot="0">
            <a:off x="559487" y="349250"/>
            <a:ext cx="15683508" cy="679450"/>
          </a:xfrm>
          <a:prstGeom prst="rect">
            <a:avLst/>
          </a:prstGeom>
        </p:spPr>
        <p:txBody>
          <a:bodyPr anchor="t" rtlCol="false" tIns="0" lIns="0" bIns="0" rIns="0">
            <a:spAutoFit/>
          </a:bodyPr>
          <a:lstStyle/>
          <a:p>
            <a:pPr algn="ctr">
              <a:lnSpc>
                <a:spcPts val="5599"/>
              </a:lnSpc>
            </a:pPr>
            <a:r>
              <a:rPr lang="en-US" sz="3999">
                <a:solidFill>
                  <a:srgbClr val="FFFFFF"/>
                </a:solidFill>
                <a:latin typeface="Canva Sans Bold"/>
              </a:rPr>
              <a:t>C. Identify employees who have held the most number of titles.</a:t>
            </a:r>
          </a:p>
        </p:txBody>
      </p:sp>
      <p:sp>
        <p:nvSpPr>
          <p:cNvPr name="TextBox 5" id="5"/>
          <p:cNvSpPr txBox="true"/>
          <p:nvPr/>
        </p:nvSpPr>
        <p:spPr>
          <a:xfrm rot="0">
            <a:off x="4598525" y="1944050"/>
            <a:ext cx="2133362" cy="386715"/>
          </a:xfrm>
          <a:prstGeom prst="rect">
            <a:avLst/>
          </a:prstGeom>
        </p:spPr>
        <p:txBody>
          <a:bodyPr anchor="t" rtlCol="false" tIns="0" lIns="0" bIns="0" rIns="0">
            <a:spAutoFit/>
          </a:bodyPr>
          <a:lstStyle/>
          <a:p>
            <a:pPr algn="ctr">
              <a:lnSpc>
                <a:spcPts val="1800"/>
              </a:lnSpc>
            </a:pPr>
            <a:r>
              <a:rPr lang="en-US" sz="3600" spc="799">
                <a:solidFill>
                  <a:srgbClr val="F9D66F"/>
                </a:solidFill>
                <a:latin typeface="Arial Bold"/>
              </a:rPr>
              <a:t>QUERY</a:t>
            </a:r>
          </a:p>
        </p:txBody>
      </p:sp>
      <p:sp>
        <p:nvSpPr>
          <p:cNvPr name="TextBox 6" id="6"/>
          <p:cNvSpPr txBox="true"/>
          <p:nvPr/>
        </p:nvSpPr>
        <p:spPr>
          <a:xfrm rot="0">
            <a:off x="13754350" y="1944050"/>
            <a:ext cx="2488644" cy="386715"/>
          </a:xfrm>
          <a:prstGeom prst="rect">
            <a:avLst/>
          </a:prstGeom>
        </p:spPr>
        <p:txBody>
          <a:bodyPr anchor="t" rtlCol="false" tIns="0" lIns="0" bIns="0" rIns="0">
            <a:spAutoFit/>
          </a:bodyPr>
          <a:lstStyle/>
          <a:p>
            <a:pPr algn="ctr">
              <a:lnSpc>
                <a:spcPts val="1800"/>
              </a:lnSpc>
            </a:pPr>
            <a:r>
              <a:rPr lang="en-US" sz="3600" spc="799">
                <a:solidFill>
                  <a:srgbClr val="F9D66F"/>
                </a:solidFill>
                <a:latin typeface="Arial Bold"/>
              </a:rPr>
              <a:t>OUTPUT</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sp>
        <p:nvSpPr>
          <p:cNvPr name="Freeform 2" id="2"/>
          <p:cNvSpPr/>
          <p:nvPr/>
        </p:nvSpPr>
        <p:spPr>
          <a:xfrm flipH="false" flipV="false" rot="0">
            <a:off x="16273535" y="365542"/>
            <a:ext cx="1545496" cy="1326317"/>
          </a:xfrm>
          <a:custGeom>
            <a:avLst/>
            <a:gdLst/>
            <a:ahLst/>
            <a:cxnLst/>
            <a:rect r="r" b="b" t="t" l="l"/>
            <a:pathLst>
              <a:path h="1326317" w="1545496">
                <a:moveTo>
                  <a:pt x="0" y="0"/>
                </a:moveTo>
                <a:lnTo>
                  <a:pt x="1545496" y="0"/>
                </a:lnTo>
                <a:lnTo>
                  <a:pt x="1545496" y="1326316"/>
                </a:lnTo>
                <a:lnTo>
                  <a:pt x="0" y="132631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639871" y="2382609"/>
            <a:ext cx="17006888" cy="679450"/>
          </a:xfrm>
          <a:prstGeom prst="rect">
            <a:avLst/>
          </a:prstGeom>
        </p:spPr>
        <p:txBody>
          <a:bodyPr anchor="t" rtlCol="false" tIns="0" lIns="0" bIns="0" rIns="0">
            <a:spAutoFit/>
          </a:bodyPr>
          <a:lstStyle/>
          <a:p>
            <a:pPr>
              <a:lnSpc>
                <a:spcPts val="5599"/>
              </a:lnSpc>
            </a:pPr>
            <a:r>
              <a:rPr lang="en-US" sz="3999">
                <a:solidFill>
                  <a:srgbClr val="FFFFFF"/>
                </a:solidFill>
                <a:latin typeface="Canva Sans Bold"/>
              </a:rPr>
              <a:t>A. How many employees are currently assigned to each department?</a:t>
            </a:r>
          </a:p>
        </p:txBody>
      </p:sp>
      <p:sp>
        <p:nvSpPr>
          <p:cNvPr name="TextBox 4" id="4"/>
          <p:cNvSpPr txBox="true"/>
          <p:nvPr/>
        </p:nvSpPr>
        <p:spPr>
          <a:xfrm rot="0">
            <a:off x="639871" y="365125"/>
            <a:ext cx="12529163" cy="1193800"/>
          </a:xfrm>
          <a:prstGeom prst="rect">
            <a:avLst/>
          </a:prstGeom>
        </p:spPr>
        <p:txBody>
          <a:bodyPr anchor="t" rtlCol="false" tIns="0" lIns="0" bIns="0" rIns="0">
            <a:spAutoFit/>
          </a:bodyPr>
          <a:lstStyle/>
          <a:p>
            <a:pPr>
              <a:lnSpc>
                <a:spcPts val="9799"/>
              </a:lnSpc>
            </a:pPr>
            <a:r>
              <a:rPr lang="en-US" sz="6999">
                <a:solidFill>
                  <a:srgbClr val="56AEFF"/>
                </a:solidFill>
                <a:latin typeface="Canva Sans Bold"/>
              </a:rPr>
              <a:t>4. Department Information:</a:t>
            </a:r>
          </a:p>
        </p:txBody>
      </p:sp>
      <p:sp>
        <p:nvSpPr>
          <p:cNvPr name="TextBox 5" id="5"/>
          <p:cNvSpPr txBox="true"/>
          <p:nvPr/>
        </p:nvSpPr>
        <p:spPr>
          <a:xfrm rot="0">
            <a:off x="639871" y="4765675"/>
            <a:ext cx="14904720" cy="679450"/>
          </a:xfrm>
          <a:prstGeom prst="rect">
            <a:avLst/>
          </a:prstGeom>
        </p:spPr>
        <p:txBody>
          <a:bodyPr anchor="t" rtlCol="false" tIns="0" lIns="0" bIns="0" rIns="0">
            <a:spAutoFit/>
          </a:bodyPr>
          <a:lstStyle/>
          <a:p>
            <a:pPr>
              <a:lnSpc>
                <a:spcPts val="5599"/>
              </a:lnSpc>
            </a:pPr>
            <a:r>
              <a:rPr lang="en-US" sz="3999">
                <a:solidFill>
                  <a:srgbClr val="FFFFFF"/>
                </a:solidFill>
                <a:latin typeface="Canva Sans Bold"/>
              </a:rPr>
              <a:t>B. Which department has had the most managers over time?</a:t>
            </a:r>
          </a:p>
        </p:txBody>
      </p:sp>
      <p:sp>
        <p:nvSpPr>
          <p:cNvPr name="TextBox 6" id="6"/>
          <p:cNvSpPr txBox="true"/>
          <p:nvPr/>
        </p:nvSpPr>
        <p:spPr>
          <a:xfrm rot="0">
            <a:off x="639871" y="3178324"/>
            <a:ext cx="14221102" cy="1047750"/>
          </a:xfrm>
          <a:prstGeom prst="rect">
            <a:avLst/>
          </a:prstGeom>
        </p:spPr>
        <p:txBody>
          <a:bodyPr anchor="t" rtlCol="false" tIns="0" lIns="0" bIns="0" rIns="0">
            <a:spAutoFit/>
          </a:bodyPr>
          <a:lstStyle/>
          <a:p>
            <a:pPr marL="647700" indent="-323850" lvl="1">
              <a:lnSpc>
                <a:spcPts val="4200"/>
              </a:lnSpc>
              <a:buFont typeface="Arial"/>
              <a:buChar char="•"/>
            </a:pPr>
            <a:r>
              <a:rPr lang="en-US" sz="3000">
                <a:solidFill>
                  <a:srgbClr val="FFFFFF"/>
                </a:solidFill>
                <a:latin typeface="Canva Sans"/>
              </a:rPr>
              <a:t>A</a:t>
            </a:r>
            <a:r>
              <a:rPr lang="en-US" sz="3000">
                <a:solidFill>
                  <a:srgbClr val="FFFFFF"/>
                </a:solidFill>
                <a:latin typeface="Canva Sans"/>
              </a:rPr>
              <a:t>sking for a count of the number of employees currently associated with each department within the organization.</a:t>
            </a:r>
          </a:p>
        </p:txBody>
      </p:sp>
      <p:sp>
        <p:nvSpPr>
          <p:cNvPr name="TextBox 7" id="7"/>
          <p:cNvSpPr txBox="true"/>
          <p:nvPr/>
        </p:nvSpPr>
        <p:spPr>
          <a:xfrm rot="0">
            <a:off x="639871" y="5559425"/>
            <a:ext cx="13386905" cy="1047750"/>
          </a:xfrm>
          <a:prstGeom prst="rect">
            <a:avLst/>
          </a:prstGeom>
        </p:spPr>
        <p:txBody>
          <a:bodyPr anchor="t" rtlCol="false" tIns="0" lIns="0" bIns="0" rIns="0">
            <a:spAutoFit/>
          </a:bodyPr>
          <a:lstStyle/>
          <a:p>
            <a:pPr marL="647700" indent="-323850" lvl="1">
              <a:lnSpc>
                <a:spcPts val="4200"/>
              </a:lnSpc>
              <a:buFont typeface="Arial"/>
              <a:buChar char="•"/>
            </a:pPr>
            <a:r>
              <a:rPr lang="en-US" sz="3000">
                <a:solidFill>
                  <a:srgbClr val="FFFFFF"/>
                </a:solidFill>
                <a:latin typeface="Canva Sans"/>
              </a:rPr>
              <a:t>A</a:t>
            </a:r>
            <a:r>
              <a:rPr lang="en-US" sz="3000">
                <a:solidFill>
                  <a:srgbClr val="FFFFFF"/>
                </a:solidFill>
                <a:latin typeface="Canva Sans"/>
              </a:rPr>
              <a:t>sking for an analysis of the historical managerial activity within each department.</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sp>
        <p:nvSpPr>
          <p:cNvPr name="Freeform 2" id="2"/>
          <p:cNvSpPr/>
          <p:nvPr/>
        </p:nvSpPr>
        <p:spPr>
          <a:xfrm flipH="false" flipV="false" rot="0">
            <a:off x="566040" y="3274043"/>
            <a:ext cx="11263330" cy="5117096"/>
          </a:xfrm>
          <a:custGeom>
            <a:avLst/>
            <a:gdLst/>
            <a:ahLst/>
            <a:cxnLst/>
            <a:rect r="r" b="b" t="t" l="l"/>
            <a:pathLst>
              <a:path h="5117096" w="11263330">
                <a:moveTo>
                  <a:pt x="0" y="0"/>
                </a:moveTo>
                <a:lnTo>
                  <a:pt x="11263329" y="0"/>
                </a:lnTo>
                <a:lnTo>
                  <a:pt x="11263329" y="5117097"/>
                </a:lnTo>
                <a:lnTo>
                  <a:pt x="0" y="5117097"/>
                </a:lnTo>
                <a:lnTo>
                  <a:pt x="0" y="0"/>
                </a:lnTo>
                <a:close/>
              </a:path>
            </a:pathLst>
          </a:custGeom>
          <a:blipFill>
            <a:blip r:embed="rId2"/>
            <a:stretch>
              <a:fillRect l="0" t="0" r="0" b="0"/>
            </a:stretch>
          </a:blipFill>
        </p:spPr>
      </p:sp>
      <p:sp>
        <p:nvSpPr>
          <p:cNvPr name="Freeform 3" id="3"/>
          <p:cNvSpPr/>
          <p:nvPr/>
        </p:nvSpPr>
        <p:spPr>
          <a:xfrm flipH="false" flipV="false" rot="0">
            <a:off x="12468762" y="3274043"/>
            <a:ext cx="5218077" cy="4440917"/>
          </a:xfrm>
          <a:custGeom>
            <a:avLst/>
            <a:gdLst/>
            <a:ahLst/>
            <a:cxnLst/>
            <a:rect r="r" b="b" t="t" l="l"/>
            <a:pathLst>
              <a:path h="4440917" w="5218077">
                <a:moveTo>
                  <a:pt x="0" y="0"/>
                </a:moveTo>
                <a:lnTo>
                  <a:pt x="5218078" y="0"/>
                </a:lnTo>
                <a:lnTo>
                  <a:pt x="5218078" y="4440917"/>
                </a:lnTo>
                <a:lnTo>
                  <a:pt x="0" y="4440917"/>
                </a:lnTo>
                <a:lnTo>
                  <a:pt x="0" y="0"/>
                </a:lnTo>
                <a:close/>
              </a:path>
            </a:pathLst>
          </a:custGeom>
          <a:blipFill>
            <a:blip r:embed="rId3"/>
            <a:stretch>
              <a:fillRect l="0" t="0" r="0" b="0"/>
            </a:stretch>
          </a:blipFill>
        </p:spPr>
      </p:sp>
      <p:sp>
        <p:nvSpPr>
          <p:cNvPr name="TextBox 4" id="4"/>
          <p:cNvSpPr txBox="true"/>
          <p:nvPr/>
        </p:nvSpPr>
        <p:spPr>
          <a:xfrm rot="0">
            <a:off x="836754" y="650875"/>
            <a:ext cx="17006888" cy="679450"/>
          </a:xfrm>
          <a:prstGeom prst="rect">
            <a:avLst/>
          </a:prstGeom>
        </p:spPr>
        <p:txBody>
          <a:bodyPr anchor="t" rtlCol="false" tIns="0" lIns="0" bIns="0" rIns="0">
            <a:spAutoFit/>
          </a:bodyPr>
          <a:lstStyle/>
          <a:p>
            <a:pPr>
              <a:lnSpc>
                <a:spcPts val="5599"/>
              </a:lnSpc>
            </a:pPr>
            <a:r>
              <a:rPr lang="en-US" sz="3999">
                <a:solidFill>
                  <a:srgbClr val="FFFFFF"/>
                </a:solidFill>
                <a:latin typeface="Canva Sans Bold"/>
              </a:rPr>
              <a:t>A. How many employees are currently assigned to each department?</a:t>
            </a:r>
          </a:p>
        </p:txBody>
      </p:sp>
      <p:sp>
        <p:nvSpPr>
          <p:cNvPr name="TextBox 5" id="5"/>
          <p:cNvSpPr txBox="true"/>
          <p:nvPr/>
        </p:nvSpPr>
        <p:spPr>
          <a:xfrm rot="0">
            <a:off x="5131023" y="2492690"/>
            <a:ext cx="2133362" cy="386715"/>
          </a:xfrm>
          <a:prstGeom prst="rect">
            <a:avLst/>
          </a:prstGeom>
        </p:spPr>
        <p:txBody>
          <a:bodyPr anchor="t" rtlCol="false" tIns="0" lIns="0" bIns="0" rIns="0">
            <a:spAutoFit/>
          </a:bodyPr>
          <a:lstStyle/>
          <a:p>
            <a:pPr algn="ctr">
              <a:lnSpc>
                <a:spcPts val="1800"/>
              </a:lnSpc>
            </a:pPr>
            <a:r>
              <a:rPr lang="en-US" sz="3600" spc="799">
                <a:solidFill>
                  <a:srgbClr val="F9D66F"/>
                </a:solidFill>
                <a:latin typeface="Arial Bold"/>
              </a:rPr>
              <a:t>QUERY</a:t>
            </a:r>
          </a:p>
        </p:txBody>
      </p:sp>
      <p:sp>
        <p:nvSpPr>
          <p:cNvPr name="TextBox 6" id="6"/>
          <p:cNvSpPr txBox="true"/>
          <p:nvPr/>
        </p:nvSpPr>
        <p:spPr>
          <a:xfrm rot="0">
            <a:off x="14155461" y="2492690"/>
            <a:ext cx="2488644" cy="386715"/>
          </a:xfrm>
          <a:prstGeom prst="rect">
            <a:avLst/>
          </a:prstGeom>
        </p:spPr>
        <p:txBody>
          <a:bodyPr anchor="t" rtlCol="false" tIns="0" lIns="0" bIns="0" rIns="0">
            <a:spAutoFit/>
          </a:bodyPr>
          <a:lstStyle/>
          <a:p>
            <a:pPr algn="ctr">
              <a:lnSpc>
                <a:spcPts val="1800"/>
              </a:lnSpc>
            </a:pPr>
            <a:r>
              <a:rPr lang="en-US" sz="3600" spc="799">
                <a:solidFill>
                  <a:srgbClr val="F9D66F"/>
                </a:solidFill>
                <a:latin typeface="Arial Bold"/>
              </a:rPr>
              <a:t>OUTPUT</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sp>
        <p:nvSpPr>
          <p:cNvPr name="Freeform 2" id="2"/>
          <p:cNvSpPr/>
          <p:nvPr/>
        </p:nvSpPr>
        <p:spPr>
          <a:xfrm flipH="false" flipV="false" rot="0">
            <a:off x="14983436" y="6940752"/>
            <a:ext cx="2859669" cy="2859669"/>
          </a:xfrm>
          <a:custGeom>
            <a:avLst/>
            <a:gdLst/>
            <a:ahLst/>
            <a:cxnLst/>
            <a:rect r="r" b="b" t="t" l="l"/>
            <a:pathLst>
              <a:path h="2859669" w="2859669">
                <a:moveTo>
                  <a:pt x="0" y="0"/>
                </a:moveTo>
                <a:lnTo>
                  <a:pt x="2859669" y="0"/>
                </a:lnTo>
                <a:lnTo>
                  <a:pt x="2859669" y="2859669"/>
                </a:lnTo>
                <a:lnTo>
                  <a:pt x="0" y="285966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824449" y="2038991"/>
            <a:ext cx="16639102" cy="4180840"/>
          </a:xfrm>
          <a:prstGeom prst="rect">
            <a:avLst/>
          </a:prstGeom>
        </p:spPr>
        <p:txBody>
          <a:bodyPr anchor="t" rtlCol="false" tIns="0" lIns="0" bIns="0" rIns="0">
            <a:spAutoFit/>
          </a:bodyPr>
          <a:lstStyle/>
          <a:p>
            <a:pPr>
              <a:lnSpc>
                <a:spcPts val="4759"/>
              </a:lnSpc>
            </a:pPr>
          </a:p>
          <a:p>
            <a:pPr>
              <a:lnSpc>
                <a:spcPts val="4759"/>
              </a:lnSpc>
            </a:pPr>
            <a:r>
              <a:rPr lang="en-US" sz="3399">
                <a:solidFill>
                  <a:srgbClr val="FFFFFF"/>
                </a:solidFill>
                <a:latin typeface="Canva Sans"/>
              </a:rPr>
              <a:t>The organization is facing challenges in effectively managing its workforce, and there is a need for a comprehensive data analysis project to gain insights into various aspects of employee demographics, job dynamics, and tenure. The lack of detailed information hinders the ability to make informed decisions regarding talent acquisition, employee engagement, and overall workforce optimization.</a:t>
            </a:r>
          </a:p>
          <a:p>
            <a:pPr>
              <a:lnSpc>
                <a:spcPts val="4759"/>
              </a:lnSpc>
            </a:pPr>
          </a:p>
        </p:txBody>
      </p:sp>
      <p:sp>
        <p:nvSpPr>
          <p:cNvPr name="TextBox 4" id="4"/>
          <p:cNvSpPr txBox="true"/>
          <p:nvPr/>
        </p:nvSpPr>
        <p:spPr>
          <a:xfrm rot="0">
            <a:off x="824449" y="365125"/>
            <a:ext cx="8759786" cy="1193800"/>
          </a:xfrm>
          <a:prstGeom prst="rect">
            <a:avLst/>
          </a:prstGeom>
        </p:spPr>
        <p:txBody>
          <a:bodyPr anchor="t" rtlCol="false" tIns="0" lIns="0" bIns="0" rIns="0">
            <a:spAutoFit/>
          </a:bodyPr>
          <a:lstStyle/>
          <a:p>
            <a:pPr algn="ctr">
              <a:lnSpc>
                <a:spcPts val="9799"/>
              </a:lnSpc>
            </a:pPr>
            <a:r>
              <a:rPr lang="en-US" sz="6999">
                <a:solidFill>
                  <a:srgbClr val="56AEFF"/>
                </a:solidFill>
                <a:latin typeface="Canva Sans Bold"/>
              </a:rPr>
              <a:t>Problem Statement:</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sp>
        <p:nvSpPr>
          <p:cNvPr name="Freeform 2" id="2"/>
          <p:cNvSpPr/>
          <p:nvPr/>
        </p:nvSpPr>
        <p:spPr>
          <a:xfrm flipH="false" flipV="false" rot="0">
            <a:off x="3199354" y="7296173"/>
            <a:ext cx="8662609" cy="2279634"/>
          </a:xfrm>
          <a:custGeom>
            <a:avLst/>
            <a:gdLst/>
            <a:ahLst/>
            <a:cxnLst/>
            <a:rect r="r" b="b" t="t" l="l"/>
            <a:pathLst>
              <a:path h="2279634" w="8662609">
                <a:moveTo>
                  <a:pt x="0" y="0"/>
                </a:moveTo>
                <a:lnTo>
                  <a:pt x="8662609" y="0"/>
                </a:lnTo>
                <a:lnTo>
                  <a:pt x="8662609" y="2279634"/>
                </a:lnTo>
                <a:lnTo>
                  <a:pt x="0" y="2279634"/>
                </a:lnTo>
                <a:lnTo>
                  <a:pt x="0" y="0"/>
                </a:lnTo>
                <a:close/>
              </a:path>
            </a:pathLst>
          </a:custGeom>
          <a:blipFill>
            <a:blip r:embed="rId2"/>
            <a:stretch>
              <a:fillRect l="0" t="0" r="0" b="0"/>
            </a:stretch>
          </a:blipFill>
        </p:spPr>
      </p:sp>
      <p:sp>
        <p:nvSpPr>
          <p:cNvPr name="Freeform 3" id="3"/>
          <p:cNvSpPr/>
          <p:nvPr/>
        </p:nvSpPr>
        <p:spPr>
          <a:xfrm flipH="false" flipV="false" rot="0">
            <a:off x="3199354" y="1491630"/>
            <a:ext cx="10959060" cy="5337818"/>
          </a:xfrm>
          <a:custGeom>
            <a:avLst/>
            <a:gdLst/>
            <a:ahLst/>
            <a:cxnLst/>
            <a:rect r="r" b="b" t="t" l="l"/>
            <a:pathLst>
              <a:path h="5337818" w="10959060">
                <a:moveTo>
                  <a:pt x="0" y="0"/>
                </a:moveTo>
                <a:lnTo>
                  <a:pt x="10959060" y="0"/>
                </a:lnTo>
                <a:lnTo>
                  <a:pt x="10959060" y="5337818"/>
                </a:lnTo>
                <a:lnTo>
                  <a:pt x="0" y="5337818"/>
                </a:lnTo>
                <a:lnTo>
                  <a:pt x="0" y="0"/>
                </a:lnTo>
                <a:close/>
              </a:path>
            </a:pathLst>
          </a:custGeom>
          <a:blipFill>
            <a:blip r:embed="rId3"/>
            <a:stretch>
              <a:fillRect l="0" t="0" r="0" b="0"/>
            </a:stretch>
          </a:blipFill>
        </p:spPr>
      </p:sp>
      <p:sp>
        <p:nvSpPr>
          <p:cNvPr name="TextBox 4" id="4"/>
          <p:cNvSpPr txBox="true"/>
          <p:nvPr/>
        </p:nvSpPr>
        <p:spPr>
          <a:xfrm rot="0">
            <a:off x="442987" y="349250"/>
            <a:ext cx="14904720" cy="679450"/>
          </a:xfrm>
          <a:prstGeom prst="rect">
            <a:avLst/>
          </a:prstGeom>
        </p:spPr>
        <p:txBody>
          <a:bodyPr anchor="t" rtlCol="false" tIns="0" lIns="0" bIns="0" rIns="0">
            <a:spAutoFit/>
          </a:bodyPr>
          <a:lstStyle/>
          <a:p>
            <a:pPr>
              <a:lnSpc>
                <a:spcPts val="5599"/>
              </a:lnSpc>
            </a:pPr>
            <a:r>
              <a:rPr lang="en-US" sz="3999">
                <a:solidFill>
                  <a:srgbClr val="FFFFFF"/>
                </a:solidFill>
                <a:latin typeface="Canva Sans Bold"/>
              </a:rPr>
              <a:t>B. Which department has had the most managers over time?</a:t>
            </a:r>
          </a:p>
        </p:txBody>
      </p:sp>
      <p:sp>
        <p:nvSpPr>
          <p:cNvPr name="TextBox 5" id="5"/>
          <p:cNvSpPr txBox="true"/>
          <p:nvPr/>
        </p:nvSpPr>
        <p:spPr>
          <a:xfrm rot="0">
            <a:off x="442987" y="1653555"/>
            <a:ext cx="2133362" cy="386715"/>
          </a:xfrm>
          <a:prstGeom prst="rect">
            <a:avLst/>
          </a:prstGeom>
        </p:spPr>
        <p:txBody>
          <a:bodyPr anchor="t" rtlCol="false" tIns="0" lIns="0" bIns="0" rIns="0">
            <a:spAutoFit/>
          </a:bodyPr>
          <a:lstStyle/>
          <a:p>
            <a:pPr algn="ctr">
              <a:lnSpc>
                <a:spcPts val="1800"/>
              </a:lnSpc>
            </a:pPr>
            <a:r>
              <a:rPr lang="en-US" sz="3600" spc="799">
                <a:solidFill>
                  <a:srgbClr val="F9D66F"/>
                </a:solidFill>
                <a:latin typeface="Arial Bold"/>
              </a:rPr>
              <a:t>QUERY</a:t>
            </a:r>
          </a:p>
        </p:txBody>
      </p:sp>
      <p:sp>
        <p:nvSpPr>
          <p:cNvPr name="TextBox 6" id="6"/>
          <p:cNvSpPr txBox="true"/>
          <p:nvPr/>
        </p:nvSpPr>
        <p:spPr>
          <a:xfrm rot="0">
            <a:off x="442987" y="7458098"/>
            <a:ext cx="2488644" cy="386715"/>
          </a:xfrm>
          <a:prstGeom prst="rect">
            <a:avLst/>
          </a:prstGeom>
        </p:spPr>
        <p:txBody>
          <a:bodyPr anchor="t" rtlCol="false" tIns="0" lIns="0" bIns="0" rIns="0">
            <a:spAutoFit/>
          </a:bodyPr>
          <a:lstStyle/>
          <a:p>
            <a:pPr algn="ctr">
              <a:lnSpc>
                <a:spcPts val="1800"/>
              </a:lnSpc>
            </a:pPr>
            <a:r>
              <a:rPr lang="en-US" sz="3600" spc="799">
                <a:solidFill>
                  <a:srgbClr val="F9D66F"/>
                </a:solidFill>
                <a:latin typeface="Arial Bold"/>
              </a:rPr>
              <a:t>OUTPUT</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sp>
        <p:nvSpPr>
          <p:cNvPr name="Freeform 2" id="2"/>
          <p:cNvSpPr/>
          <p:nvPr/>
        </p:nvSpPr>
        <p:spPr>
          <a:xfrm flipH="false" flipV="false" rot="0">
            <a:off x="14852993" y="301412"/>
            <a:ext cx="2883866" cy="1866648"/>
          </a:xfrm>
          <a:custGeom>
            <a:avLst/>
            <a:gdLst/>
            <a:ahLst/>
            <a:cxnLst/>
            <a:rect r="r" b="b" t="t" l="l"/>
            <a:pathLst>
              <a:path h="1866648" w="2883866">
                <a:moveTo>
                  <a:pt x="0" y="0"/>
                </a:moveTo>
                <a:lnTo>
                  <a:pt x="2883866" y="0"/>
                </a:lnTo>
                <a:lnTo>
                  <a:pt x="2883866" y="1866647"/>
                </a:lnTo>
                <a:lnTo>
                  <a:pt x="0" y="186664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547094" y="2386900"/>
            <a:ext cx="13357742" cy="679450"/>
          </a:xfrm>
          <a:prstGeom prst="rect">
            <a:avLst/>
          </a:prstGeom>
        </p:spPr>
        <p:txBody>
          <a:bodyPr anchor="t" rtlCol="false" tIns="0" lIns="0" bIns="0" rIns="0">
            <a:spAutoFit/>
          </a:bodyPr>
          <a:lstStyle/>
          <a:p>
            <a:pPr algn="just">
              <a:lnSpc>
                <a:spcPts val="5599"/>
              </a:lnSpc>
            </a:pPr>
            <a:r>
              <a:rPr lang="en-US" sz="3999">
                <a:solidFill>
                  <a:srgbClr val="FFFFFF"/>
                </a:solidFill>
                <a:latin typeface="Canva Sans Bold"/>
              </a:rPr>
              <a:t>A. Who are the current managers in each department?</a:t>
            </a:r>
          </a:p>
        </p:txBody>
      </p:sp>
      <p:sp>
        <p:nvSpPr>
          <p:cNvPr name="TextBox 4" id="4"/>
          <p:cNvSpPr txBox="true"/>
          <p:nvPr/>
        </p:nvSpPr>
        <p:spPr>
          <a:xfrm rot="0">
            <a:off x="547094" y="365125"/>
            <a:ext cx="10671477" cy="1193800"/>
          </a:xfrm>
          <a:prstGeom prst="rect">
            <a:avLst/>
          </a:prstGeom>
        </p:spPr>
        <p:txBody>
          <a:bodyPr anchor="t" rtlCol="false" tIns="0" lIns="0" bIns="0" rIns="0">
            <a:spAutoFit/>
          </a:bodyPr>
          <a:lstStyle/>
          <a:p>
            <a:pPr>
              <a:lnSpc>
                <a:spcPts val="9799"/>
              </a:lnSpc>
            </a:pPr>
            <a:r>
              <a:rPr lang="en-US" sz="6999">
                <a:solidFill>
                  <a:srgbClr val="56AEFF"/>
                </a:solidFill>
                <a:latin typeface="Canva Sans Bold"/>
              </a:rPr>
              <a:t>5. Managerial Analysis:</a:t>
            </a:r>
          </a:p>
        </p:txBody>
      </p:sp>
      <p:sp>
        <p:nvSpPr>
          <p:cNvPr name="TextBox 5" id="5"/>
          <p:cNvSpPr txBox="true"/>
          <p:nvPr/>
        </p:nvSpPr>
        <p:spPr>
          <a:xfrm rot="0">
            <a:off x="547094" y="5067300"/>
            <a:ext cx="15016996" cy="679450"/>
          </a:xfrm>
          <a:prstGeom prst="rect">
            <a:avLst/>
          </a:prstGeom>
        </p:spPr>
        <p:txBody>
          <a:bodyPr anchor="t" rtlCol="false" tIns="0" lIns="0" bIns="0" rIns="0">
            <a:spAutoFit/>
          </a:bodyPr>
          <a:lstStyle/>
          <a:p>
            <a:pPr algn="ctr">
              <a:lnSpc>
                <a:spcPts val="5599"/>
              </a:lnSpc>
              <a:spcBef>
                <a:spcPct val="0"/>
              </a:spcBef>
            </a:pPr>
            <a:r>
              <a:rPr lang="en-US" sz="3999">
                <a:solidFill>
                  <a:srgbClr val="FFFFFF"/>
                </a:solidFill>
                <a:latin typeface="Canva Sans Bold"/>
              </a:rPr>
              <a:t>B. How many times has each employee served as a manager?</a:t>
            </a:r>
          </a:p>
        </p:txBody>
      </p:sp>
      <p:sp>
        <p:nvSpPr>
          <p:cNvPr name="TextBox 6" id="6"/>
          <p:cNvSpPr txBox="true"/>
          <p:nvPr/>
        </p:nvSpPr>
        <p:spPr>
          <a:xfrm rot="0">
            <a:off x="547094" y="3388819"/>
            <a:ext cx="13525448" cy="1047750"/>
          </a:xfrm>
          <a:prstGeom prst="rect">
            <a:avLst/>
          </a:prstGeom>
        </p:spPr>
        <p:txBody>
          <a:bodyPr anchor="t" rtlCol="false" tIns="0" lIns="0" bIns="0" rIns="0">
            <a:spAutoFit/>
          </a:bodyPr>
          <a:lstStyle/>
          <a:p>
            <a:pPr marL="647700" indent="-323850" lvl="1">
              <a:lnSpc>
                <a:spcPts val="4200"/>
              </a:lnSpc>
              <a:buFont typeface="Arial"/>
              <a:buChar char="•"/>
            </a:pPr>
            <a:r>
              <a:rPr lang="en-US" sz="3000">
                <a:solidFill>
                  <a:srgbClr val="FFFFFF"/>
                </a:solidFill>
                <a:latin typeface="Canva Sans"/>
              </a:rPr>
              <a:t>Asking for information about employees who are currently serving as managers in each department. </a:t>
            </a:r>
          </a:p>
        </p:txBody>
      </p:sp>
      <p:sp>
        <p:nvSpPr>
          <p:cNvPr name="TextBox 7" id="7"/>
          <p:cNvSpPr txBox="true"/>
          <p:nvPr/>
        </p:nvSpPr>
        <p:spPr>
          <a:xfrm rot="0">
            <a:off x="547094" y="5886088"/>
            <a:ext cx="13357742" cy="1047750"/>
          </a:xfrm>
          <a:prstGeom prst="rect">
            <a:avLst/>
          </a:prstGeom>
        </p:spPr>
        <p:txBody>
          <a:bodyPr anchor="t" rtlCol="false" tIns="0" lIns="0" bIns="0" rIns="0">
            <a:spAutoFit/>
          </a:bodyPr>
          <a:lstStyle/>
          <a:p>
            <a:pPr marL="647700" indent="-323850" lvl="1">
              <a:lnSpc>
                <a:spcPts val="4200"/>
              </a:lnSpc>
              <a:buFont typeface="Arial"/>
              <a:buChar char="•"/>
            </a:pPr>
            <a:r>
              <a:rPr lang="en-US" sz="3000">
                <a:solidFill>
                  <a:srgbClr val="FFFFFF"/>
                </a:solidFill>
                <a:latin typeface="Canva Sans"/>
              </a:rPr>
              <a:t>A</a:t>
            </a:r>
            <a:r>
              <a:rPr lang="en-US" sz="3000">
                <a:solidFill>
                  <a:srgbClr val="FFFFFF"/>
                </a:solidFill>
                <a:latin typeface="Canva Sans"/>
              </a:rPr>
              <a:t>sking for an analysis of the managerial roles held by each employee over time. </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sp>
        <p:nvSpPr>
          <p:cNvPr name="Freeform 2" id="2"/>
          <p:cNvSpPr/>
          <p:nvPr/>
        </p:nvSpPr>
        <p:spPr>
          <a:xfrm flipH="false" flipV="false" rot="0">
            <a:off x="3268824" y="1446935"/>
            <a:ext cx="9507375" cy="4374636"/>
          </a:xfrm>
          <a:custGeom>
            <a:avLst/>
            <a:gdLst/>
            <a:ahLst/>
            <a:cxnLst/>
            <a:rect r="r" b="b" t="t" l="l"/>
            <a:pathLst>
              <a:path h="4374636" w="9507375">
                <a:moveTo>
                  <a:pt x="0" y="0"/>
                </a:moveTo>
                <a:lnTo>
                  <a:pt x="9507376" y="0"/>
                </a:lnTo>
                <a:lnTo>
                  <a:pt x="9507376" y="4374636"/>
                </a:lnTo>
                <a:lnTo>
                  <a:pt x="0" y="4374636"/>
                </a:lnTo>
                <a:lnTo>
                  <a:pt x="0" y="0"/>
                </a:lnTo>
                <a:close/>
              </a:path>
            </a:pathLst>
          </a:custGeom>
          <a:blipFill>
            <a:blip r:embed="rId2"/>
            <a:stretch>
              <a:fillRect l="0" t="0" r="0" b="0"/>
            </a:stretch>
          </a:blipFill>
        </p:spPr>
      </p:sp>
      <p:sp>
        <p:nvSpPr>
          <p:cNvPr name="TextBox 3" id="3"/>
          <p:cNvSpPr txBox="true"/>
          <p:nvPr/>
        </p:nvSpPr>
        <p:spPr>
          <a:xfrm rot="0">
            <a:off x="438050" y="349250"/>
            <a:ext cx="13357742" cy="679450"/>
          </a:xfrm>
          <a:prstGeom prst="rect">
            <a:avLst/>
          </a:prstGeom>
        </p:spPr>
        <p:txBody>
          <a:bodyPr anchor="t" rtlCol="false" tIns="0" lIns="0" bIns="0" rIns="0">
            <a:spAutoFit/>
          </a:bodyPr>
          <a:lstStyle/>
          <a:p>
            <a:pPr algn="just">
              <a:lnSpc>
                <a:spcPts val="5599"/>
              </a:lnSpc>
            </a:pPr>
            <a:r>
              <a:rPr lang="en-US" sz="3999">
                <a:solidFill>
                  <a:srgbClr val="FFFFFF"/>
                </a:solidFill>
                <a:latin typeface="Canva Sans Bold"/>
              </a:rPr>
              <a:t>A. Who are the current managers in each department?</a:t>
            </a:r>
          </a:p>
        </p:txBody>
      </p:sp>
      <p:sp>
        <p:nvSpPr>
          <p:cNvPr name="Freeform 4" id="4"/>
          <p:cNvSpPr/>
          <p:nvPr/>
        </p:nvSpPr>
        <p:spPr>
          <a:xfrm flipH="false" flipV="false" rot="0">
            <a:off x="3268824" y="6239806"/>
            <a:ext cx="8472585" cy="3698785"/>
          </a:xfrm>
          <a:custGeom>
            <a:avLst/>
            <a:gdLst/>
            <a:ahLst/>
            <a:cxnLst/>
            <a:rect r="r" b="b" t="t" l="l"/>
            <a:pathLst>
              <a:path h="3698785" w="8472585">
                <a:moveTo>
                  <a:pt x="0" y="0"/>
                </a:moveTo>
                <a:lnTo>
                  <a:pt x="8472585" y="0"/>
                </a:lnTo>
                <a:lnTo>
                  <a:pt x="8472585" y="3698785"/>
                </a:lnTo>
                <a:lnTo>
                  <a:pt x="0" y="3698785"/>
                </a:lnTo>
                <a:lnTo>
                  <a:pt x="0" y="0"/>
                </a:lnTo>
                <a:close/>
              </a:path>
            </a:pathLst>
          </a:custGeom>
          <a:blipFill>
            <a:blip r:embed="rId3"/>
            <a:stretch>
              <a:fillRect l="0" t="0" r="0" b="0"/>
            </a:stretch>
          </a:blipFill>
        </p:spPr>
      </p:sp>
      <p:sp>
        <p:nvSpPr>
          <p:cNvPr name="TextBox 5" id="5"/>
          <p:cNvSpPr txBox="true"/>
          <p:nvPr/>
        </p:nvSpPr>
        <p:spPr>
          <a:xfrm rot="0">
            <a:off x="438050" y="1608860"/>
            <a:ext cx="2133362" cy="386715"/>
          </a:xfrm>
          <a:prstGeom prst="rect">
            <a:avLst/>
          </a:prstGeom>
        </p:spPr>
        <p:txBody>
          <a:bodyPr anchor="t" rtlCol="false" tIns="0" lIns="0" bIns="0" rIns="0">
            <a:spAutoFit/>
          </a:bodyPr>
          <a:lstStyle/>
          <a:p>
            <a:pPr algn="ctr">
              <a:lnSpc>
                <a:spcPts val="1800"/>
              </a:lnSpc>
            </a:pPr>
            <a:r>
              <a:rPr lang="en-US" sz="3600" spc="799">
                <a:solidFill>
                  <a:srgbClr val="F9D66F"/>
                </a:solidFill>
                <a:latin typeface="Arial Bold"/>
              </a:rPr>
              <a:t>QUERY</a:t>
            </a:r>
          </a:p>
        </p:txBody>
      </p:sp>
      <p:sp>
        <p:nvSpPr>
          <p:cNvPr name="TextBox 6" id="6"/>
          <p:cNvSpPr txBox="true"/>
          <p:nvPr/>
        </p:nvSpPr>
        <p:spPr>
          <a:xfrm rot="0">
            <a:off x="438050" y="6401731"/>
            <a:ext cx="2488644" cy="386715"/>
          </a:xfrm>
          <a:prstGeom prst="rect">
            <a:avLst/>
          </a:prstGeom>
        </p:spPr>
        <p:txBody>
          <a:bodyPr anchor="t" rtlCol="false" tIns="0" lIns="0" bIns="0" rIns="0">
            <a:spAutoFit/>
          </a:bodyPr>
          <a:lstStyle/>
          <a:p>
            <a:pPr algn="ctr">
              <a:lnSpc>
                <a:spcPts val="1800"/>
              </a:lnSpc>
            </a:pPr>
            <a:r>
              <a:rPr lang="en-US" sz="3600" spc="799">
                <a:solidFill>
                  <a:srgbClr val="F9D66F"/>
                </a:solidFill>
                <a:latin typeface="Arial Bold"/>
              </a:rPr>
              <a:t>OUTPUT</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sp>
        <p:nvSpPr>
          <p:cNvPr name="Freeform 2" id="2"/>
          <p:cNvSpPr/>
          <p:nvPr/>
        </p:nvSpPr>
        <p:spPr>
          <a:xfrm flipH="false" flipV="false" rot="0">
            <a:off x="585713" y="2889869"/>
            <a:ext cx="10996730" cy="3686316"/>
          </a:xfrm>
          <a:custGeom>
            <a:avLst/>
            <a:gdLst/>
            <a:ahLst/>
            <a:cxnLst/>
            <a:rect r="r" b="b" t="t" l="l"/>
            <a:pathLst>
              <a:path h="3686316" w="10996730">
                <a:moveTo>
                  <a:pt x="0" y="0"/>
                </a:moveTo>
                <a:lnTo>
                  <a:pt x="10996730" y="0"/>
                </a:lnTo>
                <a:lnTo>
                  <a:pt x="10996730" y="3686316"/>
                </a:lnTo>
                <a:lnTo>
                  <a:pt x="0" y="3686316"/>
                </a:lnTo>
                <a:lnTo>
                  <a:pt x="0" y="0"/>
                </a:lnTo>
                <a:close/>
              </a:path>
            </a:pathLst>
          </a:custGeom>
          <a:blipFill>
            <a:blip r:embed="rId2"/>
            <a:stretch>
              <a:fillRect l="0" t="0" r="0" b="0"/>
            </a:stretch>
          </a:blipFill>
        </p:spPr>
      </p:sp>
      <p:sp>
        <p:nvSpPr>
          <p:cNvPr name="Freeform 3" id="3"/>
          <p:cNvSpPr/>
          <p:nvPr/>
        </p:nvSpPr>
        <p:spPr>
          <a:xfrm flipH="false" flipV="false" rot="0">
            <a:off x="13156361" y="2889869"/>
            <a:ext cx="4102939" cy="5103158"/>
          </a:xfrm>
          <a:custGeom>
            <a:avLst/>
            <a:gdLst/>
            <a:ahLst/>
            <a:cxnLst/>
            <a:rect r="r" b="b" t="t" l="l"/>
            <a:pathLst>
              <a:path h="5103158" w="4102939">
                <a:moveTo>
                  <a:pt x="0" y="0"/>
                </a:moveTo>
                <a:lnTo>
                  <a:pt x="4102939" y="0"/>
                </a:lnTo>
                <a:lnTo>
                  <a:pt x="4102939" y="5103158"/>
                </a:lnTo>
                <a:lnTo>
                  <a:pt x="0" y="5103158"/>
                </a:lnTo>
                <a:lnTo>
                  <a:pt x="0" y="0"/>
                </a:lnTo>
                <a:close/>
              </a:path>
            </a:pathLst>
          </a:custGeom>
          <a:blipFill>
            <a:blip r:embed="rId3"/>
            <a:stretch>
              <a:fillRect l="0" t="0" r="0" b="0"/>
            </a:stretch>
          </a:blipFill>
        </p:spPr>
      </p:sp>
      <p:sp>
        <p:nvSpPr>
          <p:cNvPr name="TextBox 4" id="4"/>
          <p:cNvSpPr txBox="true"/>
          <p:nvPr/>
        </p:nvSpPr>
        <p:spPr>
          <a:xfrm rot="0">
            <a:off x="585713" y="349250"/>
            <a:ext cx="15016996" cy="679450"/>
          </a:xfrm>
          <a:prstGeom prst="rect">
            <a:avLst/>
          </a:prstGeom>
        </p:spPr>
        <p:txBody>
          <a:bodyPr anchor="t" rtlCol="false" tIns="0" lIns="0" bIns="0" rIns="0">
            <a:spAutoFit/>
          </a:bodyPr>
          <a:lstStyle/>
          <a:p>
            <a:pPr algn="ctr">
              <a:lnSpc>
                <a:spcPts val="5599"/>
              </a:lnSpc>
              <a:spcBef>
                <a:spcPct val="0"/>
              </a:spcBef>
            </a:pPr>
            <a:r>
              <a:rPr lang="en-US" sz="3999">
                <a:solidFill>
                  <a:srgbClr val="FFFFFF"/>
                </a:solidFill>
                <a:latin typeface="Canva Sans Bold"/>
              </a:rPr>
              <a:t>B. How many times has each employee served as a manager?</a:t>
            </a:r>
          </a:p>
        </p:txBody>
      </p:sp>
      <p:sp>
        <p:nvSpPr>
          <p:cNvPr name="TextBox 5" id="5"/>
          <p:cNvSpPr txBox="true"/>
          <p:nvPr/>
        </p:nvSpPr>
        <p:spPr>
          <a:xfrm rot="0">
            <a:off x="4410367" y="2218370"/>
            <a:ext cx="2133362" cy="386715"/>
          </a:xfrm>
          <a:prstGeom prst="rect">
            <a:avLst/>
          </a:prstGeom>
        </p:spPr>
        <p:txBody>
          <a:bodyPr anchor="t" rtlCol="false" tIns="0" lIns="0" bIns="0" rIns="0">
            <a:spAutoFit/>
          </a:bodyPr>
          <a:lstStyle/>
          <a:p>
            <a:pPr algn="ctr">
              <a:lnSpc>
                <a:spcPts val="1800"/>
              </a:lnSpc>
            </a:pPr>
            <a:r>
              <a:rPr lang="en-US" sz="3600" spc="799">
                <a:solidFill>
                  <a:srgbClr val="F9D66F"/>
                </a:solidFill>
                <a:latin typeface="Arial Bold"/>
              </a:rPr>
              <a:t>QUERY</a:t>
            </a:r>
          </a:p>
        </p:txBody>
      </p:sp>
      <p:sp>
        <p:nvSpPr>
          <p:cNvPr name="TextBox 6" id="6"/>
          <p:cNvSpPr txBox="true"/>
          <p:nvPr/>
        </p:nvSpPr>
        <p:spPr>
          <a:xfrm rot="0">
            <a:off x="13933967" y="2218370"/>
            <a:ext cx="2488644" cy="386715"/>
          </a:xfrm>
          <a:prstGeom prst="rect">
            <a:avLst/>
          </a:prstGeom>
        </p:spPr>
        <p:txBody>
          <a:bodyPr anchor="t" rtlCol="false" tIns="0" lIns="0" bIns="0" rIns="0">
            <a:spAutoFit/>
          </a:bodyPr>
          <a:lstStyle/>
          <a:p>
            <a:pPr algn="ctr">
              <a:lnSpc>
                <a:spcPts val="1800"/>
              </a:lnSpc>
            </a:pPr>
            <a:r>
              <a:rPr lang="en-US" sz="3600" spc="799">
                <a:solidFill>
                  <a:srgbClr val="F9D66F"/>
                </a:solidFill>
                <a:latin typeface="Arial Bold"/>
              </a:rPr>
              <a:t>OUTPUT</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sp>
        <p:nvSpPr>
          <p:cNvPr name="Freeform 2" id="2"/>
          <p:cNvSpPr/>
          <p:nvPr/>
        </p:nvSpPr>
        <p:spPr>
          <a:xfrm flipH="false" flipV="false" rot="0">
            <a:off x="15908706" y="488291"/>
            <a:ext cx="1896456" cy="1765916"/>
          </a:xfrm>
          <a:custGeom>
            <a:avLst/>
            <a:gdLst/>
            <a:ahLst/>
            <a:cxnLst/>
            <a:rect r="r" b="b" t="t" l="l"/>
            <a:pathLst>
              <a:path h="1765916" w="1896456">
                <a:moveTo>
                  <a:pt x="0" y="0"/>
                </a:moveTo>
                <a:lnTo>
                  <a:pt x="1896455" y="0"/>
                </a:lnTo>
                <a:lnTo>
                  <a:pt x="1896455" y="1765916"/>
                </a:lnTo>
                <a:lnTo>
                  <a:pt x="0" y="176591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392317" y="2178007"/>
            <a:ext cx="15014377" cy="679450"/>
          </a:xfrm>
          <a:prstGeom prst="rect">
            <a:avLst/>
          </a:prstGeom>
        </p:spPr>
        <p:txBody>
          <a:bodyPr anchor="t" rtlCol="false" tIns="0" lIns="0" bIns="0" rIns="0">
            <a:spAutoFit/>
          </a:bodyPr>
          <a:lstStyle/>
          <a:p>
            <a:pPr algn="just">
              <a:lnSpc>
                <a:spcPts val="5599"/>
              </a:lnSpc>
            </a:pPr>
            <a:r>
              <a:rPr lang="en-US" sz="3999">
                <a:solidFill>
                  <a:srgbClr val="FFFFFF"/>
                </a:solidFill>
                <a:latin typeface="Canva Sans Bold"/>
              </a:rPr>
              <a:t>A. How has the number of new hires changed over the years?</a:t>
            </a:r>
          </a:p>
        </p:txBody>
      </p:sp>
      <p:sp>
        <p:nvSpPr>
          <p:cNvPr name="TextBox 4" id="4"/>
          <p:cNvSpPr txBox="true"/>
          <p:nvPr/>
        </p:nvSpPr>
        <p:spPr>
          <a:xfrm rot="0">
            <a:off x="392317" y="354941"/>
            <a:ext cx="7779353" cy="1193800"/>
          </a:xfrm>
          <a:prstGeom prst="rect">
            <a:avLst/>
          </a:prstGeom>
        </p:spPr>
        <p:txBody>
          <a:bodyPr anchor="t" rtlCol="false" tIns="0" lIns="0" bIns="0" rIns="0">
            <a:spAutoFit/>
          </a:bodyPr>
          <a:lstStyle/>
          <a:p>
            <a:pPr>
              <a:lnSpc>
                <a:spcPts val="9799"/>
              </a:lnSpc>
            </a:pPr>
            <a:r>
              <a:rPr lang="en-US" sz="6999">
                <a:solidFill>
                  <a:srgbClr val="56AEFF"/>
                </a:solidFill>
                <a:latin typeface="Canva Sans Bold"/>
              </a:rPr>
              <a:t>6. Hiring Trends:</a:t>
            </a:r>
          </a:p>
        </p:txBody>
      </p:sp>
      <p:sp>
        <p:nvSpPr>
          <p:cNvPr name="TextBox 5" id="5"/>
          <p:cNvSpPr txBox="true"/>
          <p:nvPr/>
        </p:nvSpPr>
        <p:spPr>
          <a:xfrm rot="0">
            <a:off x="392317" y="4675145"/>
            <a:ext cx="16869966" cy="679450"/>
          </a:xfrm>
          <a:prstGeom prst="rect">
            <a:avLst/>
          </a:prstGeom>
        </p:spPr>
        <p:txBody>
          <a:bodyPr anchor="t" rtlCol="false" tIns="0" lIns="0" bIns="0" rIns="0">
            <a:spAutoFit/>
          </a:bodyPr>
          <a:lstStyle/>
          <a:p>
            <a:pPr>
              <a:lnSpc>
                <a:spcPts val="5599"/>
              </a:lnSpc>
              <a:spcBef>
                <a:spcPct val="0"/>
              </a:spcBef>
            </a:pPr>
            <a:r>
              <a:rPr lang="en-US" sz="3999">
                <a:solidFill>
                  <a:srgbClr val="FFFFFF"/>
                </a:solidFill>
                <a:latin typeface="Canva Sans Bold"/>
              </a:rPr>
              <a:t>B. Identify the departments with the highest and lowest hiring rates.</a:t>
            </a:r>
          </a:p>
        </p:txBody>
      </p:sp>
      <p:sp>
        <p:nvSpPr>
          <p:cNvPr name="TextBox 6" id="6"/>
          <p:cNvSpPr txBox="true"/>
          <p:nvPr/>
        </p:nvSpPr>
        <p:spPr>
          <a:xfrm rot="0">
            <a:off x="392317" y="2970170"/>
            <a:ext cx="13525448" cy="1047750"/>
          </a:xfrm>
          <a:prstGeom prst="rect">
            <a:avLst/>
          </a:prstGeom>
        </p:spPr>
        <p:txBody>
          <a:bodyPr anchor="t" rtlCol="false" tIns="0" lIns="0" bIns="0" rIns="0">
            <a:spAutoFit/>
          </a:bodyPr>
          <a:lstStyle/>
          <a:p>
            <a:pPr marL="647700" indent="-323850" lvl="1">
              <a:lnSpc>
                <a:spcPts val="4200"/>
              </a:lnSpc>
              <a:buFont typeface="Arial"/>
              <a:buChar char="•"/>
            </a:pPr>
            <a:r>
              <a:rPr lang="en-US" sz="3000">
                <a:solidFill>
                  <a:srgbClr val="FFFFFF"/>
                </a:solidFill>
                <a:latin typeface="Canva Sans"/>
              </a:rPr>
              <a:t>A</a:t>
            </a:r>
            <a:r>
              <a:rPr lang="en-US" sz="3000">
                <a:solidFill>
                  <a:srgbClr val="FFFFFF"/>
                </a:solidFill>
                <a:latin typeface="Canva Sans"/>
              </a:rPr>
              <a:t>sking for an analysis of the trends or patterns in the hiring activity of the organization over different years.</a:t>
            </a:r>
          </a:p>
        </p:txBody>
      </p:sp>
      <p:sp>
        <p:nvSpPr>
          <p:cNvPr name="TextBox 7" id="7"/>
          <p:cNvSpPr txBox="true"/>
          <p:nvPr/>
        </p:nvSpPr>
        <p:spPr>
          <a:xfrm rot="0">
            <a:off x="392317" y="5497470"/>
            <a:ext cx="17003716" cy="1581150"/>
          </a:xfrm>
          <a:prstGeom prst="rect">
            <a:avLst/>
          </a:prstGeom>
        </p:spPr>
        <p:txBody>
          <a:bodyPr anchor="t" rtlCol="false" tIns="0" lIns="0" bIns="0" rIns="0">
            <a:spAutoFit/>
          </a:bodyPr>
          <a:lstStyle/>
          <a:p>
            <a:pPr marL="647700" indent="-323850" lvl="1">
              <a:lnSpc>
                <a:spcPts val="4200"/>
              </a:lnSpc>
              <a:buFont typeface="Arial"/>
              <a:buChar char="•"/>
            </a:pPr>
            <a:r>
              <a:rPr lang="en-US" sz="3000">
                <a:solidFill>
                  <a:srgbClr val="FBFBFB"/>
                </a:solidFill>
                <a:latin typeface="Canva Sans"/>
              </a:rPr>
              <a:t>A</a:t>
            </a:r>
            <a:r>
              <a:rPr lang="en-US" sz="3000">
                <a:solidFill>
                  <a:srgbClr val="FBFBFB"/>
                </a:solidFill>
                <a:latin typeface="Canva Sans"/>
              </a:rPr>
              <a:t>sking for an analysis of the relative hiring rates across different departments within the organization. The goal is to determine which departments have experienced higher or lower rates of new hires compared to their total workforce.</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sp>
        <p:nvSpPr>
          <p:cNvPr name="Freeform 2" id="2"/>
          <p:cNvSpPr/>
          <p:nvPr/>
        </p:nvSpPr>
        <p:spPr>
          <a:xfrm flipH="false" flipV="false" rot="0">
            <a:off x="541429" y="2946450"/>
            <a:ext cx="11077682" cy="3409683"/>
          </a:xfrm>
          <a:custGeom>
            <a:avLst/>
            <a:gdLst/>
            <a:ahLst/>
            <a:cxnLst/>
            <a:rect r="r" b="b" t="t" l="l"/>
            <a:pathLst>
              <a:path h="3409683" w="11077682">
                <a:moveTo>
                  <a:pt x="0" y="0"/>
                </a:moveTo>
                <a:lnTo>
                  <a:pt x="11077683" y="0"/>
                </a:lnTo>
                <a:lnTo>
                  <a:pt x="11077683" y="3409683"/>
                </a:lnTo>
                <a:lnTo>
                  <a:pt x="0" y="3409683"/>
                </a:lnTo>
                <a:lnTo>
                  <a:pt x="0" y="0"/>
                </a:lnTo>
                <a:close/>
              </a:path>
            </a:pathLst>
          </a:custGeom>
          <a:blipFill>
            <a:blip r:embed="rId2"/>
            <a:stretch>
              <a:fillRect l="0" t="0" r="0" b="0"/>
            </a:stretch>
          </a:blipFill>
        </p:spPr>
      </p:sp>
      <p:sp>
        <p:nvSpPr>
          <p:cNvPr name="Freeform 3" id="3"/>
          <p:cNvSpPr/>
          <p:nvPr/>
        </p:nvSpPr>
        <p:spPr>
          <a:xfrm flipH="false" flipV="false" rot="0">
            <a:off x="12738720" y="2946450"/>
            <a:ext cx="5017325" cy="5017325"/>
          </a:xfrm>
          <a:custGeom>
            <a:avLst/>
            <a:gdLst/>
            <a:ahLst/>
            <a:cxnLst/>
            <a:rect r="r" b="b" t="t" l="l"/>
            <a:pathLst>
              <a:path h="5017325" w="5017325">
                <a:moveTo>
                  <a:pt x="0" y="0"/>
                </a:moveTo>
                <a:lnTo>
                  <a:pt x="5017325" y="0"/>
                </a:lnTo>
                <a:lnTo>
                  <a:pt x="5017325" y="5017325"/>
                </a:lnTo>
                <a:lnTo>
                  <a:pt x="0" y="5017325"/>
                </a:lnTo>
                <a:lnTo>
                  <a:pt x="0" y="0"/>
                </a:lnTo>
                <a:close/>
              </a:path>
            </a:pathLst>
          </a:custGeom>
          <a:blipFill>
            <a:blip r:embed="rId3"/>
            <a:stretch>
              <a:fillRect l="0" t="0" r="0" b="0"/>
            </a:stretch>
          </a:blipFill>
        </p:spPr>
      </p:sp>
      <p:sp>
        <p:nvSpPr>
          <p:cNvPr name="TextBox 4" id="4"/>
          <p:cNvSpPr txBox="true"/>
          <p:nvPr/>
        </p:nvSpPr>
        <p:spPr>
          <a:xfrm rot="0">
            <a:off x="541429" y="650875"/>
            <a:ext cx="15014377" cy="679450"/>
          </a:xfrm>
          <a:prstGeom prst="rect">
            <a:avLst/>
          </a:prstGeom>
        </p:spPr>
        <p:txBody>
          <a:bodyPr anchor="t" rtlCol="false" tIns="0" lIns="0" bIns="0" rIns="0">
            <a:spAutoFit/>
          </a:bodyPr>
          <a:lstStyle/>
          <a:p>
            <a:pPr algn="just">
              <a:lnSpc>
                <a:spcPts val="5599"/>
              </a:lnSpc>
            </a:pPr>
            <a:r>
              <a:rPr lang="en-US" sz="3999">
                <a:solidFill>
                  <a:srgbClr val="FFFFFF"/>
                </a:solidFill>
                <a:latin typeface="Canva Sans Bold"/>
              </a:rPr>
              <a:t>A. How has the number of new hires changed over the years?</a:t>
            </a:r>
          </a:p>
        </p:txBody>
      </p:sp>
      <p:sp>
        <p:nvSpPr>
          <p:cNvPr name="TextBox 5" id="5"/>
          <p:cNvSpPr txBox="true"/>
          <p:nvPr/>
        </p:nvSpPr>
        <p:spPr>
          <a:xfrm rot="0">
            <a:off x="4533419" y="2218370"/>
            <a:ext cx="2133362" cy="386715"/>
          </a:xfrm>
          <a:prstGeom prst="rect">
            <a:avLst/>
          </a:prstGeom>
        </p:spPr>
        <p:txBody>
          <a:bodyPr anchor="t" rtlCol="false" tIns="0" lIns="0" bIns="0" rIns="0">
            <a:spAutoFit/>
          </a:bodyPr>
          <a:lstStyle/>
          <a:p>
            <a:pPr algn="ctr">
              <a:lnSpc>
                <a:spcPts val="1800"/>
              </a:lnSpc>
            </a:pPr>
            <a:r>
              <a:rPr lang="en-US" sz="3600" spc="799">
                <a:solidFill>
                  <a:srgbClr val="F9D66F"/>
                </a:solidFill>
                <a:latin typeface="Arial Bold"/>
              </a:rPr>
              <a:t>QUERY</a:t>
            </a:r>
          </a:p>
        </p:txBody>
      </p:sp>
      <p:sp>
        <p:nvSpPr>
          <p:cNvPr name="TextBox 6" id="6"/>
          <p:cNvSpPr txBox="true"/>
          <p:nvPr/>
        </p:nvSpPr>
        <p:spPr>
          <a:xfrm rot="0">
            <a:off x="13933967" y="2218370"/>
            <a:ext cx="2488644" cy="386715"/>
          </a:xfrm>
          <a:prstGeom prst="rect">
            <a:avLst/>
          </a:prstGeom>
        </p:spPr>
        <p:txBody>
          <a:bodyPr anchor="t" rtlCol="false" tIns="0" lIns="0" bIns="0" rIns="0">
            <a:spAutoFit/>
          </a:bodyPr>
          <a:lstStyle/>
          <a:p>
            <a:pPr algn="ctr">
              <a:lnSpc>
                <a:spcPts val="1800"/>
              </a:lnSpc>
            </a:pPr>
            <a:r>
              <a:rPr lang="en-US" sz="3600" spc="799">
                <a:solidFill>
                  <a:srgbClr val="F9D66F"/>
                </a:solidFill>
                <a:latin typeface="Arial Bold"/>
              </a:rPr>
              <a:t>OUTPUT</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sp>
        <p:nvSpPr>
          <p:cNvPr name="Freeform 2" id="2"/>
          <p:cNvSpPr/>
          <p:nvPr/>
        </p:nvSpPr>
        <p:spPr>
          <a:xfrm flipH="false" flipV="false" rot="0">
            <a:off x="10266354" y="3110107"/>
            <a:ext cx="7493861" cy="2638071"/>
          </a:xfrm>
          <a:custGeom>
            <a:avLst/>
            <a:gdLst/>
            <a:ahLst/>
            <a:cxnLst/>
            <a:rect r="r" b="b" t="t" l="l"/>
            <a:pathLst>
              <a:path h="2638071" w="7493861">
                <a:moveTo>
                  <a:pt x="0" y="0"/>
                </a:moveTo>
                <a:lnTo>
                  <a:pt x="7493861" y="0"/>
                </a:lnTo>
                <a:lnTo>
                  <a:pt x="7493861" y="2638071"/>
                </a:lnTo>
                <a:lnTo>
                  <a:pt x="0" y="2638071"/>
                </a:lnTo>
                <a:lnTo>
                  <a:pt x="0" y="0"/>
                </a:lnTo>
                <a:close/>
              </a:path>
            </a:pathLst>
          </a:custGeom>
          <a:blipFill>
            <a:blip r:embed="rId2"/>
            <a:stretch>
              <a:fillRect l="0" t="0" r="0" b="0"/>
            </a:stretch>
          </a:blipFill>
        </p:spPr>
      </p:sp>
      <p:sp>
        <p:nvSpPr>
          <p:cNvPr name="Freeform 3" id="3"/>
          <p:cNvSpPr/>
          <p:nvPr/>
        </p:nvSpPr>
        <p:spPr>
          <a:xfrm flipH="false" flipV="false" rot="0">
            <a:off x="541429" y="3110107"/>
            <a:ext cx="9243047" cy="6683606"/>
          </a:xfrm>
          <a:custGeom>
            <a:avLst/>
            <a:gdLst/>
            <a:ahLst/>
            <a:cxnLst/>
            <a:rect r="r" b="b" t="t" l="l"/>
            <a:pathLst>
              <a:path h="6683606" w="9243047">
                <a:moveTo>
                  <a:pt x="0" y="0"/>
                </a:moveTo>
                <a:lnTo>
                  <a:pt x="9243047" y="0"/>
                </a:lnTo>
                <a:lnTo>
                  <a:pt x="9243047" y="6683606"/>
                </a:lnTo>
                <a:lnTo>
                  <a:pt x="0" y="6683606"/>
                </a:lnTo>
                <a:lnTo>
                  <a:pt x="0" y="0"/>
                </a:lnTo>
                <a:close/>
              </a:path>
            </a:pathLst>
          </a:custGeom>
          <a:blipFill>
            <a:blip r:embed="rId3"/>
            <a:stretch>
              <a:fillRect l="0" t="0" r="0" b="0"/>
            </a:stretch>
          </a:blipFill>
        </p:spPr>
      </p:sp>
      <p:sp>
        <p:nvSpPr>
          <p:cNvPr name="TextBox 4" id="4"/>
          <p:cNvSpPr txBox="true"/>
          <p:nvPr/>
        </p:nvSpPr>
        <p:spPr>
          <a:xfrm rot="0">
            <a:off x="541429" y="349250"/>
            <a:ext cx="16869966" cy="679450"/>
          </a:xfrm>
          <a:prstGeom prst="rect">
            <a:avLst/>
          </a:prstGeom>
        </p:spPr>
        <p:txBody>
          <a:bodyPr anchor="t" rtlCol="false" tIns="0" lIns="0" bIns="0" rIns="0">
            <a:spAutoFit/>
          </a:bodyPr>
          <a:lstStyle/>
          <a:p>
            <a:pPr>
              <a:lnSpc>
                <a:spcPts val="5599"/>
              </a:lnSpc>
              <a:spcBef>
                <a:spcPct val="0"/>
              </a:spcBef>
            </a:pPr>
            <a:r>
              <a:rPr lang="en-US" sz="3999">
                <a:solidFill>
                  <a:srgbClr val="FFFFFF"/>
                </a:solidFill>
                <a:latin typeface="Canva Sans Bold"/>
              </a:rPr>
              <a:t>B. Identify the departments with the highest and lowest hiring rates.</a:t>
            </a:r>
          </a:p>
        </p:txBody>
      </p:sp>
      <p:sp>
        <p:nvSpPr>
          <p:cNvPr name="TextBox 5" id="5"/>
          <p:cNvSpPr txBox="true"/>
          <p:nvPr/>
        </p:nvSpPr>
        <p:spPr>
          <a:xfrm rot="0">
            <a:off x="4096272" y="2218370"/>
            <a:ext cx="2133362" cy="386715"/>
          </a:xfrm>
          <a:prstGeom prst="rect">
            <a:avLst/>
          </a:prstGeom>
        </p:spPr>
        <p:txBody>
          <a:bodyPr anchor="t" rtlCol="false" tIns="0" lIns="0" bIns="0" rIns="0">
            <a:spAutoFit/>
          </a:bodyPr>
          <a:lstStyle/>
          <a:p>
            <a:pPr algn="ctr">
              <a:lnSpc>
                <a:spcPts val="1800"/>
              </a:lnSpc>
            </a:pPr>
            <a:r>
              <a:rPr lang="en-US" sz="3600" spc="799">
                <a:solidFill>
                  <a:srgbClr val="F9D66F"/>
                </a:solidFill>
                <a:latin typeface="Arial Bold"/>
              </a:rPr>
              <a:t>QUERY</a:t>
            </a:r>
          </a:p>
        </p:txBody>
      </p:sp>
      <p:sp>
        <p:nvSpPr>
          <p:cNvPr name="TextBox 6" id="6"/>
          <p:cNvSpPr txBox="true"/>
          <p:nvPr/>
        </p:nvSpPr>
        <p:spPr>
          <a:xfrm rot="0">
            <a:off x="12768962" y="2218370"/>
            <a:ext cx="2488644" cy="386715"/>
          </a:xfrm>
          <a:prstGeom prst="rect">
            <a:avLst/>
          </a:prstGeom>
        </p:spPr>
        <p:txBody>
          <a:bodyPr anchor="t" rtlCol="false" tIns="0" lIns="0" bIns="0" rIns="0">
            <a:spAutoFit/>
          </a:bodyPr>
          <a:lstStyle/>
          <a:p>
            <a:pPr algn="ctr">
              <a:lnSpc>
                <a:spcPts val="1800"/>
              </a:lnSpc>
            </a:pPr>
            <a:r>
              <a:rPr lang="en-US" sz="3600" spc="799">
                <a:solidFill>
                  <a:srgbClr val="F9D66F"/>
                </a:solidFill>
                <a:latin typeface="Arial Bold"/>
              </a:rPr>
              <a:t>OUTPUT</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sp>
        <p:nvSpPr>
          <p:cNvPr name="Freeform 2" id="2"/>
          <p:cNvSpPr/>
          <p:nvPr/>
        </p:nvSpPr>
        <p:spPr>
          <a:xfrm flipH="false" flipV="false" rot="0">
            <a:off x="16187096" y="296008"/>
            <a:ext cx="1529765" cy="1611821"/>
          </a:xfrm>
          <a:custGeom>
            <a:avLst/>
            <a:gdLst/>
            <a:ahLst/>
            <a:cxnLst/>
            <a:rect r="r" b="b" t="t" l="l"/>
            <a:pathLst>
              <a:path h="1611821" w="1529765">
                <a:moveTo>
                  <a:pt x="0" y="0"/>
                </a:moveTo>
                <a:lnTo>
                  <a:pt x="1529765" y="0"/>
                </a:lnTo>
                <a:lnTo>
                  <a:pt x="1529765" y="1611822"/>
                </a:lnTo>
                <a:lnTo>
                  <a:pt x="0" y="161182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685615" y="2333388"/>
            <a:ext cx="14929009" cy="679450"/>
          </a:xfrm>
          <a:prstGeom prst="rect">
            <a:avLst/>
          </a:prstGeom>
        </p:spPr>
        <p:txBody>
          <a:bodyPr anchor="t" rtlCol="false" tIns="0" lIns="0" bIns="0" rIns="0">
            <a:spAutoFit/>
          </a:bodyPr>
          <a:lstStyle/>
          <a:p>
            <a:pPr>
              <a:lnSpc>
                <a:spcPts val="5599"/>
              </a:lnSpc>
            </a:pPr>
            <a:r>
              <a:rPr lang="en-US" sz="3999">
                <a:solidFill>
                  <a:srgbClr val="FFFFFF"/>
                </a:solidFill>
                <a:latin typeface="Canva Sans Bold"/>
              </a:rPr>
              <a:t>A. What is the average tenure of employees in the company?</a:t>
            </a:r>
          </a:p>
        </p:txBody>
      </p:sp>
      <p:sp>
        <p:nvSpPr>
          <p:cNvPr name="TextBox 4" id="4"/>
          <p:cNvSpPr txBox="true"/>
          <p:nvPr/>
        </p:nvSpPr>
        <p:spPr>
          <a:xfrm rot="0">
            <a:off x="685615" y="365125"/>
            <a:ext cx="10296568" cy="1193800"/>
          </a:xfrm>
          <a:prstGeom prst="rect">
            <a:avLst/>
          </a:prstGeom>
        </p:spPr>
        <p:txBody>
          <a:bodyPr anchor="t" rtlCol="false" tIns="0" lIns="0" bIns="0" rIns="0">
            <a:spAutoFit/>
          </a:bodyPr>
          <a:lstStyle/>
          <a:p>
            <a:pPr>
              <a:lnSpc>
                <a:spcPts val="9799"/>
              </a:lnSpc>
            </a:pPr>
            <a:r>
              <a:rPr lang="en-US" sz="6999">
                <a:solidFill>
                  <a:srgbClr val="56AEFF"/>
                </a:solidFill>
                <a:latin typeface="Canva Sans Bold"/>
              </a:rPr>
              <a:t>7. Employee Longevity:</a:t>
            </a:r>
          </a:p>
        </p:txBody>
      </p:sp>
      <p:sp>
        <p:nvSpPr>
          <p:cNvPr name="TextBox 5" id="5"/>
          <p:cNvSpPr txBox="true"/>
          <p:nvPr/>
        </p:nvSpPr>
        <p:spPr>
          <a:xfrm rot="0">
            <a:off x="685615" y="4464050"/>
            <a:ext cx="16878420" cy="679450"/>
          </a:xfrm>
          <a:prstGeom prst="rect">
            <a:avLst/>
          </a:prstGeom>
        </p:spPr>
        <p:txBody>
          <a:bodyPr anchor="t" rtlCol="false" tIns="0" lIns="0" bIns="0" rIns="0">
            <a:spAutoFit/>
          </a:bodyPr>
          <a:lstStyle/>
          <a:p>
            <a:pPr>
              <a:lnSpc>
                <a:spcPts val="5599"/>
              </a:lnSpc>
              <a:spcBef>
                <a:spcPct val="0"/>
              </a:spcBef>
            </a:pPr>
            <a:r>
              <a:rPr lang="en-US" sz="3999">
                <a:solidFill>
                  <a:srgbClr val="FFFFFF"/>
                </a:solidFill>
                <a:latin typeface="Canva Sans Bold"/>
              </a:rPr>
              <a:t>B. Identify employees who have been with the company the longest.</a:t>
            </a:r>
          </a:p>
        </p:txBody>
      </p:sp>
      <p:sp>
        <p:nvSpPr>
          <p:cNvPr name="TextBox 6" id="6"/>
          <p:cNvSpPr txBox="true"/>
          <p:nvPr/>
        </p:nvSpPr>
        <p:spPr>
          <a:xfrm rot="0">
            <a:off x="685615" y="6705600"/>
            <a:ext cx="16573685" cy="1384300"/>
          </a:xfrm>
          <a:prstGeom prst="rect">
            <a:avLst/>
          </a:prstGeom>
        </p:spPr>
        <p:txBody>
          <a:bodyPr anchor="t" rtlCol="false" tIns="0" lIns="0" bIns="0" rIns="0">
            <a:spAutoFit/>
          </a:bodyPr>
          <a:lstStyle/>
          <a:p>
            <a:pPr>
              <a:lnSpc>
                <a:spcPts val="5599"/>
              </a:lnSpc>
              <a:spcBef>
                <a:spcPct val="0"/>
              </a:spcBef>
            </a:pPr>
            <a:r>
              <a:rPr lang="en-US" sz="3999">
                <a:solidFill>
                  <a:srgbClr val="FFFFFF"/>
                </a:solidFill>
                <a:latin typeface="Canva Sans Bold"/>
              </a:rPr>
              <a:t>C. How many employees have retired or left the company in recent years?          </a:t>
            </a:r>
          </a:p>
        </p:txBody>
      </p:sp>
      <p:sp>
        <p:nvSpPr>
          <p:cNvPr name="TextBox 7" id="7"/>
          <p:cNvSpPr txBox="true"/>
          <p:nvPr/>
        </p:nvSpPr>
        <p:spPr>
          <a:xfrm rot="0">
            <a:off x="685615" y="3096746"/>
            <a:ext cx="14943511" cy="1047750"/>
          </a:xfrm>
          <a:prstGeom prst="rect">
            <a:avLst/>
          </a:prstGeom>
        </p:spPr>
        <p:txBody>
          <a:bodyPr anchor="t" rtlCol="false" tIns="0" lIns="0" bIns="0" rIns="0">
            <a:spAutoFit/>
          </a:bodyPr>
          <a:lstStyle/>
          <a:p>
            <a:pPr marL="647700" indent="-323850" lvl="1">
              <a:lnSpc>
                <a:spcPts val="4200"/>
              </a:lnSpc>
              <a:buFont typeface="Arial"/>
              <a:buChar char="•"/>
            </a:pPr>
            <a:r>
              <a:rPr lang="en-US" sz="3000">
                <a:solidFill>
                  <a:srgbClr val="FFFFFF"/>
                </a:solidFill>
                <a:latin typeface="Canva Sans"/>
              </a:rPr>
              <a:t>A</a:t>
            </a:r>
            <a:r>
              <a:rPr lang="en-US" sz="3000">
                <a:solidFill>
                  <a:srgbClr val="FFFFFF"/>
                </a:solidFill>
                <a:latin typeface="Canva Sans"/>
              </a:rPr>
              <a:t>sking for an analysis of the average length of time that employees have been working for the organization.</a:t>
            </a:r>
          </a:p>
        </p:txBody>
      </p:sp>
      <p:sp>
        <p:nvSpPr>
          <p:cNvPr name="TextBox 8" id="8"/>
          <p:cNvSpPr txBox="true"/>
          <p:nvPr/>
        </p:nvSpPr>
        <p:spPr>
          <a:xfrm rot="0">
            <a:off x="685615" y="5229225"/>
            <a:ext cx="15879968" cy="1047750"/>
          </a:xfrm>
          <a:prstGeom prst="rect">
            <a:avLst/>
          </a:prstGeom>
        </p:spPr>
        <p:txBody>
          <a:bodyPr anchor="t" rtlCol="false" tIns="0" lIns="0" bIns="0" rIns="0">
            <a:spAutoFit/>
          </a:bodyPr>
          <a:lstStyle/>
          <a:p>
            <a:pPr marL="647700" indent="-323850" lvl="1">
              <a:lnSpc>
                <a:spcPts val="4200"/>
              </a:lnSpc>
              <a:buFont typeface="Arial"/>
              <a:buChar char="•"/>
            </a:pPr>
            <a:r>
              <a:rPr lang="en-US" sz="3000">
                <a:solidFill>
                  <a:srgbClr val="FFFFFF"/>
                </a:solidFill>
                <a:latin typeface="Canva Sans"/>
              </a:rPr>
              <a:t>A</a:t>
            </a:r>
            <a:r>
              <a:rPr lang="en-US" sz="3000">
                <a:solidFill>
                  <a:srgbClr val="FFFFFF"/>
                </a:solidFill>
                <a:latin typeface="Canva Sans"/>
              </a:rPr>
              <a:t>sking for a list of employees who have the longest tenure or have been with the company for the greatest amount of time.</a:t>
            </a:r>
          </a:p>
        </p:txBody>
      </p:sp>
      <p:sp>
        <p:nvSpPr>
          <p:cNvPr name="TextBox 9" id="9"/>
          <p:cNvSpPr txBox="true"/>
          <p:nvPr/>
        </p:nvSpPr>
        <p:spPr>
          <a:xfrm rot="0">
            <a:off x="685615" y="8175625"/>
            <a:ext cx="14943511" cy="1047750"/>
          </a:xfrm>
          <a:prstGeom prst="rect">
            <a:avLst/>
          </a:prstGeom>
        </p:spPr>
        <p:txBody>
          <a:bodyPr anchor="t" rtlCol="false" tIns="0" lIns="0" bIns="0" rIns="0">
            <a:spAutoFit/>
          </a:bodyPr>
          <a:lstStyle/>
          <a:p>
            <a:pPr marL="647700" indent="-323850" lvl="1">
              <a:lnSpc>
                <a:spcPts val="4200"/>
              </a:lnSpc>
              <a:buFont typeface="Arial"/>
              <a:buChar char="•"/>
            </a:pPr>
            <a:r>
              <a:rPr lang="en-US" sz="3000">
                <a:solidFill>
                  <a:srgbClr val="FFFFFF"/>
                </a:solidFill>
                <a:latin typeface="Canva Sans"/>
              </a:rPr>
              <a:t>A</a:t>
            </a:r>
            <a:r>
              <a:rPr lang="en-US" sz="3000">
                <a:solidFill>
                  <a:srgbClr val="FFFFFF"/>
                </a:solidFill>
                <a:latin typeface="Canva Sans"/>
              </a:rPr>
              <a:t>sking for an analysis of the number of employees who have either retired or voluntarily left the company within a specific recent time frame.</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sp>
        <p:nvSpPr>
          <p:cNvPr name="Freeform 2" id="2"/>
          <p:cNvSpPr/>
          <p:nvPr/>
        </p:nvSpPr>
        <p:spPr>
          <a:xfrm flipH="false" flipV="false" rot="0">
            <a:off x="5548598" y="6932408"/>
            <a:ext cx="5783320" cy="2621217"/>
          </a:xfrm>
          <a:custGeom>
            <a:avLst/>
            <a:gdLst/>
            <a:ahLst/>
            <a:cxnLst/>
            <a:rect r="r" b="b" t="t" l="l"/>
            <a:pathLst>
              <a:path h="2621217" w="5783320">
                <a:moveTo>
                  <a:pt x="0" y="0"/>
                </a:moveTo>
                <a:lnTo>
                  <a:pt x="5783320" y="0"/>
                </a:lnTo>
                <a:lnTo>
                  <a:pt x="5783320" y="2621217"/>
                </a:lnTo>
                <a:lnTo>
                  <a:pt x="0" y="2621217"/>
                </a:lnTo>
                <a:lnTo>
                  <a:pt x="0" y="0"/>
                </a:lnTo>
                <a:close/>
              </a:path>
            </a:pathLst>
          </a:custGeom>
          <a:blipFill>
            <a:blip r:embed="rId2"/>
            <a:stretch>
              <a:fillRect l="0" t="0" r="0" b="0"/>
            </a:stretch>
          </a:blipFill>
        </p:spPr>
      </p:sp>
      <p:sp>
        <p:nvSpPr>
          <p:cNvPr name="Freeform 3" id="3"/>
          <p:cNvSpPr/>
          <p:nvPr/>
        </p:nvSpPr>
        <p:spPr>
          <a:xfrm flipH="false" flipV="false" rot="0">
            <a:off x="2408344" y="2657359"/>
            <a:ext cx="12648805" cy="2652691"/>
          </a:xfrm>
          <a:custGeom>
            <a:avLst/>
            <a:gdLst/>
            <a:ahLst/>
            <a:cxnLst/>
            <a:rect r="r" b="b" t="t" l="l"/>
            <a:pathLst>
              <a:path h="2652691" w="12648805">
                <a:moveTo>
                  <a:pt x="0" y="0"/>
                </a:moveTo>
                <a:lnTo>
                  <a:pt x="12648806" y="0"/>
                </a:lnTo>
                <a:lnTo>
                  <a:pt x="12648806" y="2652690"/>
                </a:lnTo>
                <a:lnTo>
                  <a:pt x="0" y="2652690"/>
                </a:lnTo>
                <a:lnTo>
                  <a:pt x="0" y="0"/>
                </a:lnTo>
                <a:close/>
              </a:path>
            </a:pathLst>
          </a:custGeom>
          <a:blipFill>
            <a:blip r:embed="rId3"/>
            <a:stretch>
              <a:fillRect l="0" t="0" r="0" b="0"/>
            </a:stretch>
          </a:blipFill>
        </p:spPr>
      </p:sp>
      <p:sp>
        <p:nvSpPr>
          <p:cNvPr name="TextBox 4" id="4"/>
          <p:cNvSpPr txBox="true"/>
          <p:nvPr/>
        </p:nvSpPr>
        <p:spPr>
          <a:xfrm rot="0">
            <a:off x="636394" y="650875"/>
            <a:ext cx="14929009" cy="679450"/>
          </a:xfrm>
          <a:prstGeom prst="rect">
            <a:avLst/>
          </a:prstGeom>
        </p:spPr>
        <p:txBody>
          <a:bodyPr anchor="t" rtlCol="false" tIns="0" lIns="0" bIns="0" rIns="0">
            <a:spAutoFit/>
          </a:bodyPr>
          <a:lstStyle/>
          <a:p>
            <a:pPr>
              <a:lnSpc>
                <a:spcPts val="5599"/>
              </a:lnSpc>
            </a:pPr>
            <a:r>
              <a:rPr lang="en-US" sz="3999">
                <a:solidFill>
                  <a:srgbClr val="FFFFFF"/>
                </a:solidFill>
                <a:latin typeface="Canva Sans Bold"/>
              </a:rPr>
              <a:t>A. What is the average tenure of employees in the company?</a:t>
            </a:r>
          </a:p>
        </p:txBody>
      </p:sp>
      <p:sp>
        <p:nvSpPr>
          <p:cNvPr name="TextBox 5" id="5"/>
          <p:cNvSpPr txBox="true"/>
          <p:nvPr/>
        </p:nvSpPr>
        <p:spPr>
          <a:xfrm rot="0">
            <a:off x="7373577" y="2119928"/>
            <a:ext cx="2133362" cy="386715"/>
          </a:xfrm>
          <a:prstGeom prst="rect">
            <a:avLst/>
          </a:prstGeom>
        </p:spPr>
        <p:txBody>
          <a:bodyPr anchor="t" rtlCol="false" tIns="0" lIns="0" bIns="0" rIns="0">
            <a:spAutoFit/>
          </a:bodyPr>
          <a:lstStyle/>
          <a:p>
            <a:pPr algn="ctr">
              <a:lnSpc>
                <a:spcPts val="1800"/>
              </a:lnSpc>
            </a:pPr>
            <a:r>
              <a:rPr lang="en-US" sz="3600" spc="799">
                <a:solidFill>
                  <a:srgbClr val="F9D66F"/>
                </a:solidFill>
                <a:latin typeface="Arial Bold"/>
              </a:rPr>
              <a:t>QUERY</a:t>
            </a:r>
          </a:p>
        </p:txBody>
      </p:sp>
      <p:sp>
        <p:nvSpPr>
          <p:cNvPr name="TextBox 6" id="6"/>
          <p:cNvSpPr txBox="true"/>
          <p:nvPr/>
        </p:nvSpPr>
        <p:spPr>
          <a:xfrm rot="0">
            <a:off x="7195936" y="6328769"/>
            <a:ext cx="2488644" cy="386715"/>
          </a:xfrm>
          <a:prstGeom prst="rect">
            <a:avLst/>
          </a:prstGeom>
        </p:spPr>
        <p:txBody>
          <a:bodyPr anchor="t" rtlCol="false" tIns="0" lIns="0" bIns="0" rIns="0">
            <a:spAutoFit/>
          </a:bodyPr>
          <a:lstStyle/>
          <a:p>
            <a:pPr algn="ctr">
              <a:lnSpc>
                <a:spcPts val="1800"/>
              </a:lnSpc>
            </a:pPr>
            <a:r>
              <a:rPr lang="en-US" sz="3600" spc="799">
                <a:solidFill>
                  <a:srgbClr val="F9D66F"/>
                </a:solidFill>
                <a:latin typeface="Arial Bold"/>
              </a:rPr>
              <a:t>OUTPUT</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sp>
        <p:nvSpPr>
          <p:cNvPr name="Freeform 2" id="2"/>
          <p:cNvSpPr/>
          <p:nvPr/>
        </p:nvSpPr>
        <p:spPr>
          <a:xfrm flipH="false" flipV="false" rot="0">
            <a:off x="3766419" y="5945234"/>
            <a:ext cx="10107343" cy="3854495"/>
          </a:xfrm>
          <a:custGeom>
            <a:avLst/>
            <a:gdLst/>
            <a:ahLst/>
            <a:cxnLst/>
            <a:rect r="r" b="b" t="t" l="l"/>
            <a:pathLst>
              <a:path h="3854495" w="10107343">
                <a:moveTo>
                  <a:pt x="0" y="0"/>
                </a:moveTo>
                <a:lnTo>
                  <a:pt x="10107342" y="0"/>
                </a:lnTo>
                <a:lnTo>
                  <a:pt x="10107342" y="3854495"/>
                </a:lnTo>
                <a:lnTo>
                  <a:pt x="0" y="3854495"/>
                </a:lnTo>
                <a:lnTo>
                  <a:pt x="0" y="0"/>
                </a:lnTo>
                <a:close/>
              </a:path>
            </a:pathLst>
          </a:custGeom>
          <a:blipFill>
            <a:blip r:embed="rId2"/>
            <a:stretch>
              <a:fillRect l="0" t="0" r="0" b="0"/>
            </a:stretch>
          </a:blipFill>
        </p:spPr>
      </p:sp>
      <p:sp>
        <p:nvSpPr>
          <p:cNvPr name="Freeform 3" id="3"/>
          <p:cNvSpPr/>
          <p:nvPr/>
        </p:nvSpPr>
        <p:spPr>
          <a:xfrm flipH="false" flipV="false" rot="0">
            <a:off x="1848210" y="2329734"/>
            <a:ext cx="13943761" cy="2616090"/>
          </a:xfrm>
          <a:custGeom>
            <a:avLst/>
            <a:gdLst/>
            <a:ahLst/>
            <a:cxnLst/>
            <a:rect r="r" b="b" t="t" l="l"/>
            <a:pathLst>
              <a:path h="2616090" w="13943761">
                <a:moveTo>
                  <a:pt x="0" y="0"/>
                </a:moveTo>
                <a:lnTo>
                  <a:pt x="13943760" y="0"/>
                </a:lnTo>
                <a:lnTo>
                  <a:pt x="13943760" y="2616091"/>
                </a:lnTo>
                <a:lnTo>
                  <a:pt x="0" y="2616091"/>
                </a:lnTo>
                <a:lnTo>
                  <a:pt x="0" y="0"/>
                </a:lnTo>
                <a:close/>
              </a:path>
            </a:pathLst>
          </a:custGeom>
          <a:blipFill>
            <a:blip r:embed="rId3"/>
            <a:stretch>
              <a:fillRect l="0" t="0" r="0" b="0"/>
            </a:stretch>
          </a:blipFill>
        </p:spPr>
      </p:sp>
      <p:sp>
        <p:nvSpPr>
          <p:cNvPr name="TextBox 4" id="4"/>
          <p:cNvSpPr txBox="true"/>
          <p:nvPr/>
        </p:nvSpPr>
        <p:spPr>
          <a:xfrm rot="0">
            <a:off x="380880" y="650875"/>
            <a:ext cx="16878420" cy="679450"/>
          </a:xfrm>
          <a:prstGeom prst="rect">
            <a:avLst/>
          </a:prstGeom>
        </p:spPr>
        <p:txBody>
          <a:bodyPr anchor="t" rtlCol="false" tIns="0" lIns="0" bIns="0" rIns="0">
            <a:spAutoFit/>
          </a:bodyPr>
          <a:lstStyle/>
          <a:p>
            <a:pPr>
              <a:lnSpc>
                <a:spcPts val="5599"/>
              </a:lnSpc>
              <a:spcBef>
                <a:spcPct val="0"/>
              </a:spcBef>
            </a:pPr>
            <a:r>
              <a:rPr lang="en-US" sz="3999">
                <a:solidFill>
                  <a:srgbClr val="FFFFFF"/>
                </a:solidFill>
                <a:latin typeface="Canva Sans Bold"/>
              </a:rPr>
              <a:t>B. Identify employees who have been with the company the longest.</a:t>
            </a:r>
          </a:p>
        </p:txBody>
      </p:sp>
      <p:sp>
        <p:nvSpPr>
          <p:cNvPr name="TextBox 5" id="5"/>
          <p:cNvSpPr txBox="true"/>
          <p:nvPr/>
        </p:nvSpPr>
        <p:spPr>
          <a:xfrm rot="0">
            <a:off x="7319134" y="1717635"/>
            <a:ext cx="2133362" cy="386715"/>
          </a:xfrm>
          <a:prstGeom prst="rect">
            <a:avLst/>
          </a:prstGeom>
        </p:spPr>
        <p:txBody>
          <a:bodyPr anchor="t" rtlCol="false" tIns="0" lIns="0" bIns="0" rIns="0">
            <a:spAutoFit/>
          </a:bodyPr>
          <a:lstStyle/>
          <a:p>
            <a:pPr algn="ctr">
              <a:lnSpc>
                <a:spcPts val="1800"/>
              </a:lnSpc>
            </a:pPr>
            <a:r>
              <a:rPr lang="en-US" sz="3600" spc="799">
                <a:solidFill>
                  <a:srgbClr val="F9D66F"/>
                </a:solidFill>
                <a:latin typeface="Arial Bold"/>
              </a:rPr>
              <a:t>QUERY</a:t>
            </a:r>
          </a:p>
        </p:txBody>
      </p:sp>
      <p:sp>
        <p:nvSpPr>
          <p:cNvPr name="TextBox 6" id="6"/>
          <p:cNvSpPr txBox="true"/>
          <p:nvPr/>
        </p:nvSpPr>
        <p:spPr>
          <a:xfrm rot="0">
            <a:off x="7141493" y="5558519"/>
            <a:ext cx="2488644" cy="386715"/>
          </a:xfrm>
          <a:prstGeom prst="rect">
            <a:avLst/>
          </a:prstGeom>
        </p:spPr>
        <p:txBody>
          <a:bodyPr anchor="t" rtlCol="false" tIns="0" lIns="0" bIns="0" rIns="0">
            <a:spAutoFit/>
          </a:bodyPr>
          <a:lstStyle/>
          <a:p>
            <a:pPr algn="ctr">
              <a:lnSpc>
                <a:spcPts val="1800"/>
              </a:lnSpc>
            </a:pPr>
            <a:r>
              <a:rPr lang="en-US" sz="3600" spc="799">
                <a:solidFill>
                  <a:srgbClr val="F9D66F"/>
                </a:solidFill>
                <a:latin typeface="Arial Bold"/>
              </a:rPr>
              <a:t>OUTPUT</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sp>
        <p:nvSpPr>
          <p:cNvPr name="TextBox 2" id="2"/>
          <p:cNvSpPr txBox="true"/>
          <p:nvPr/>
        </p:nvSpPr>
        <p:spPr>
          <a:xfrm rot="0">
            <a:off x="441600" y="2506588"/>
            <a:ext cx="16614492" cy="4180840"/>
          </a:xfrm>
          <a:prstGeom prst="rect">
            <a:avLst/>
          </a:prstGeom>
        </p:spPr>
        <p:txBody>
          <a:bodyPr anchor="t" rtlCol="false" tIns="0" lIns="0" bIns="0" rIns="0">
            <a:spAutoFit/>
          </a:bodyPr>
          <a:lstStyle/>
          <a:p>
            <a:pPr algn="just" marL="734059" indent="-367030" lvl="1">
              <a:lnSpc>
                <a:spcPts val="4759"/>
              </a:lnSpc>
              <a:buFont typeface="Arial"/>
              <a:buChar char="•"/>
            </a:pPr>
            <a:r>
              <a:rPr lang="en-US" sz="3399">
                <a:solidFill>
                  <a:srgbClr val="FFFFFF"/>
                </a:solidFill>
                <a:latin typeface="Canva Sans"/>
              </a:rPr>
              <a:t>This data analysis project on the employee database serves to provide valuable insights for human resources and management teams within the organization.</a:t>
            </a:r>
          </a:p>
          <a:p>
            <a:pPr algn="just">
              <a:lnSpc>
                <a:spcPts val="4759"/>
              </a:lnSpc>
            </a:pPr>
          </a:p>
          <a:p>
            <a:pPr algn="just" marL="734059" indent="-367030" lvl="1">
              <a:lnSpc>
                <a:spcPts val="4759"/>
              </a:lnSpc>
              <a:buFont typeface="Arial"/>
              <a:buChar char="•"/>
            </a:pPr>
            <a:r>
              <a:rPr lang="en-US" sz="3399">
                <a:solidFill>
                  <a:srgbClr val="FFFFFF"/>
                </a:solidFill>
                <a:latin typeface="Canva Sans"/>
              </a:rPr>
              <a:t>Understanding employee demographics, job dynamics, and tenure is crucial for making informed decisions to enhance workforce management, optimize departmental efficiency, and improve overall employee satisfaction.</a:t>
            </a:r>
          </a:p>
        </p:txBody>
      </p:sp>
      <p:sp>
        <p:nvSpPr>
          <p:cNvPr name="Freeform 3" id="3"/>
          <p:cNvSpPr/>
          <p:nvPr/>
        </p:nvSpPr>
        <p:spPr>
          <a:xfrm flipH="false" flipV="false" rot="0">
            <a:off x="14503228" y="7324555"/>
            <a:ext cx="3149838" cy="2534270"/>
          </a:xfrm>
          <a:custGeom>
            <a:avLst/>
            <a:gdLst/>
            <a:ahLst/>
            <a:cxnLst/>
            <a:rect r="r" b="b" t="t" l="l"/>
            <a:pathLst>
              <a:path h="2534270" w="3149838">
                <a:moveTo>
                  <a:pt x="0" y="0"/>
                </a:moveTo>
                <a:lnTo>
                  <a:pt x="3149839" y="0"/>
                </a:lnTo>
                <a:lnTo>
                  <a:pt x="3149839" y="2534270"/>
                </a:lnTo>
                <a:lnTo>
                  <a:pt x="0" y="253427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991329" y="365125"/>
            <a:ext cx="7757517" cy="1193800"/>
          </a:xfrm>
          <a:prstGeom prst="rect">
            <a:avLst/>
          </a:prstGeom>
        </p:spPr>
        <p:txBody>
          <a:bodyPr anchor="t" rtlCol="false" tIns="0" lIns="0" bIns="0" rIns="0">
            <a:spAutoFit/>
          </a:bodyPr>
          <a:lstStyle/>
          <a:p>
            <a:pPr algn="ctr">
              <a:lnSpc>
                <a:spcPts val="9799"/>
              </a:lnSpc>
            </a:pPr>
            <a:r>
              <a:rPr lang="en-US" sz="6999">
                <a:solidFill>
                  <a:srgbClr val="56AEFF"/>
                </a:solidFill>
                <a:latin typeface="Canva Sans Bold"/>
              </a:rPr>
              <a:t>Business Context:</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sp>
        <p:nvSpPr>
          <p:cNvPr name="Freeform 2" id="2"/>
          <p:cNvSpPr/>
          <p:nvPr/>
        </p:nvSpPr>
        <p:spPr>
          <a:xfrm flipH="false" flipV="false" rot="0">
            <a:off x="4040453" y="2938112"/>
            <a:ext cx="11520729" cy="3091572"/>
          </a:xfrm>
          <a:custGeom>
            <a:avLst/>
            <a:gdLst/>
            <a:ahLst/>
            <a:cxnLst/>
            <a:rect r="r" b="b" t="t" l="l"/>
            <a:pathLst>
              <a:path h="3091572" w="11520729">
                <a:moveTo>
                  <a:pt x="0" y="0"/>
                </a:moveTo>
                <a:lnTo>
                  <a:pt x="11520728" y="0"/>
                </a:lnTo>
                <a:lnTo>
                  <a:pt x="11520728" y="3091572"/>
                </a:lnTo>
                <a:lnTo>
                  <a:pt x="0" y="3091572"/>
                </a:lnTo>
                <a:lnTo>
                  <a:pt x="0" y="0"/>
                </a:lnTo>
                <a:close/>
              </a:path>
            </a:pathLst>
          </a:custGeom>
          <a:blipFill>
            <a:blip r:embed="rId2"/>
            <a:stretch>
              <a:fillRect l="0" t="0" r="0" b="0"/>
            </a:stretch>
          </a:blipFill>
        </p:spPr>
      </p:sp>
      <p:sp>
        <p:nvSpPr>
          <p:cNvPr name="Freeform 3" id="3"/>
          <p:cNvSpPr/>
          <p:nvPr/>
        </p:nvSpPr>
        <p:spPr>
          <a:xfrm flipH="false" flipV="false" rot="0">
            <a:off x="4066904" y="7135664"/>
            <a:ext cx="5733913" cy="2935763"/>
          </a:xfrm>
          <a:custGeom>
            <a:avLst/>
            <a:gdLst/>
            <a:ahLst/>
            <a:cxnLst/>
            <a:rect r="r" b="b" t="t" l="l"/>
            <a:pathLst>
              <a:path h="2935763" w="5733913">
                <a:moveTo>
                  <a:pt x="0" y="0"/>
                </a:moveTo>
                <a:lnTo>
                  <a:pt x="5733913" y="0"/>
                </a:lnTo>
                <a:lnTo>
                  <a:pt x="5733913" y="2935764"/>
                </a:lnTo>
                <a:lnTo>
                  <a:pt x="0" y="2935764"/>
                </a:lnTo>
                <a:lnTo>
                  <a:pt x="0" y="0"/>
                </a:lnTo>
                <a:close/>
              </a:path>
            </a:pathLst>
          </a:custGeom>
          <a:blipFill>
            <a:blip r:embed="rId3"/>
            <a:stretch>
              <a:fillRect l="0" t="0" r="0" b="0"/>
            </a:stretch>
          </a:blipFill>
        </p:spPr>
      </p:sp>
      <p:sp>
        <p:nvSpPr>
          <p:cNvPr name="TextBox 4" id="4"/>
          <p:cNvSpPr txBox="true"/>
          <p:nvPr/>
        </p:nvSpPr>
        <p:spPr>
          <a:xfrm rot="0">
            <a:off x="534986" y="447832"/>
            <a:ext cx="15026195" cy="1384300"/>
          </a:xfrm>
          <a:prstGeom prst="rect">
            <a:avLst/>
          </a:prstGeom>
        </p:spPr>
        <p:txBody>
          <a:bodyPr anchor="t" rtlCol="false" tIns="0" lIns="0" bIns="0" rIns="0">
            <a:spAutoFit/>
          </a:bodyPr>
          <a:lstStyle/>
          <a:p>
            <a:pPr>
              <a:lnSpc>
                <a:spcPts val="5599"/>
              </a:lnSpc>
              <a:spcBef>
                <a:spcPct val="0"/>
              </a:spcBef>
            </a:pPr>
            <a:r>
              <a:rPr lang="en-US" sz="3999">
                <a:solidFill>
                  <a:srgbClr val="FFFFFF"/>
                </a:solidFill>
                <a:latin typeface="Canva Sans Bold"/>
              </a:rPr>
              <a:t>C. How many employees have retired or left the company in recent years?</a:t>
            </a:r>
          </a:p>
        </p:txBody>
      </p:sp>
      <p:sp>
        <p:nvSpPr>
          <p:cNvPr name="TextBox 5" id="5"/>
          <p:cNvSpPr txBox="true"/>
          <p:nvPr/>
        </p:nvSpPr>
        <p:spPr>
          <a:xfrm rot="0">
            <a:off x="534986" y="3100037"/>
            <a:ext cx="2133362" cy="386715"/>
          </a:xfrm>
          <a:prstGeom prst="rect">
            <a:avLst/>
          </a:prstGeom>
        </p:spPr>
        <p:txBody>
          <a:bodyPr anchor="t" rtlCol="false" tIns="0" lIns="0" bIns="0" rIns="0">
            <a:spAutoFit/>
          </a:bodyPr>
          <a:lstStyle/>
          <a:p>
            <a:pPr algn="ctr">
              <a:lnSpc>
                <a:spcPts val="1800"/>
              </a:lnSpc>
            </a:pPr>
            <a:r>
              <a:rPr lang="en-US" sz="3600" spc="799">
                <a:solidFill>
                  <a:srgbClr val="F9D66F"/>
                </a:solidFill>
                <a:latin typeface="Arial Bold"/>
              </a:rPr>
              <a:t>QUERY</a:t>
            </a:r>
          </a:p>
        </p:txBody>
      </p:sp>
      <p:sp>
        <p:nvSpPr>
          <p:cNvPr name="TextBox 6" id="6"/>
          <p:cNvSpPr txBox="true"/>
          <p:nvPr/>
        </p:nvSpPr>
        <p:spPr>
          <a:xfrm rot="0">
            <a:off x="534986" y="7297589"/>
            <a:ext cx="2488644" cy="386715"/>
          </a:xfrm>
          <a:prstGeom prst="rect">
            <a:avLst/>
          </a:prstGeom>
        </p:spPr>
        <p:txBody>
          <a:bodyPr anchor="t" rtlCol="false" tIns="0" lIns="0" bIns="0" rIns="0">
            <a:spAutoFit/>
          </a:bodyPr>
          <a:lstStyle/>
          <a:p>
            <a:pPr algn="ctr">
              <a:lnSpc>
                <a:spcPts val="1800"/>
              </a:lnSpc>
            </a:pPr>
            <a:r>
              <a:rPr lang="en-US" sz="3600" spc="799">
                <a:solidFill>
                  <a:srgbClr val="F9D66F"/>
                </a:solidFill>
                <a:latin typeface="Arial Bold"/>
              </a:rPr>
              <a:t>OUTPUT</a:t>
            </a: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sp>
        <p:nvSpPr>
          <p:cNvPr name="Freeform 2" id="2"/>
          <p:cNvSpPr/>
          <p:nvPr/>
        </p:nvSpPr>
        <p:spPr>
          <a:xfrm flipH="false" flipV="false" rot="0">
            <a:off x="9304229" y="7196744"/>
            <a:ext cx="7315200" cy="2061556"/>
          </a:xfrm>
          <a:custGeom>
            <a:avLst/>
            <a:gdLst/>
            <a:ahLst/>
            <a:cxnLst/>
            <a:rect r="r" b="b" t="t" l="l"/>
            <a:pathLst>
              <a:path h="2061556" w="7315200">
                <a:moveTo>
                  <a:pt x="0" y="0"/>
                </a:moveTo>
                <a:lnTo>
                  <a:pt x="7315200" y="0"/>
                </a:lnTo>
                <a:lnTo>
                  <a:pt x="7315200" y="2061556"/>
                </a:lnTo>
                <a:lnTo>
                  <a:pt x="0" y="206155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338511" y="1200973"/>
            <a:ext cx="8233218" cy="5359076"/>
          </a:xfrm>
          <a:custGeom>
            <a:avLst/>
            <a:gdLst/>
            <a:ahLst/>
            <a:cxnLst/>
            <a:rect r="r" b="b" t="t" l="l"/>
            <a:pathLst>
              <a:path h="5359076" w="8233218">
                <a:moveTo>
                  <a:pt x="0" y="0"/>
                </a:moveTo>
                <a:lnTo>
                  <a:pt x="8233218" y="0"/>
                </a:lnTo>
                <a:lnTo>
                  <a:pt x="8233218" y="5359076"/>
                </a:lnTo>
                <a:lnTo>
                  <a:pt x="0" y="535907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a:hlinkClick r:id="rId8" tooltip="https://www.linkedin.com/in/arjun-domle/"/>
          </p:cNvPr>
          <p:cNvSpPr/>
          <p:nvPr/>
        </p:nvSpPr>
        <p:spPr>
          <a:xfrm flipH="false" flipV="false" rot="0">
            <a:off x="14811477" y="764018"/>
            <a:ext cx="873910" cy="873910"/>
          </a:xfrm>
          <a:custGeom>
            <a:avLst/>
            <a:gdLst/>
            <a:ahLst/>
            <a:cxnLst/>
            <a:rect r="r" b="b" t="t" l="l"/>
            <a:pathLst>
              <a:path h="873910" w="873910">
                <a:moveTo>
                  <a:pt x="0" y="0"/>
                </a:moveTo>
                <a:lnTo>
                  <a:pt x="873910" y="0"/>
                </a:lnTo>
                <a:lnTo>
                  <a:pt x="873910" y="873910"/>
                </a:lnTo>
                <a:lnTo>
                  <a:pt x="0" y="87391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a:hlinkClick r:id="rId10" tooltip="https://github.com/arjundomle07"/>
          </p:cNvPr>
          <p:cNvSpPr/>
          <p:nvPr/>
        </p:nvSpPr>
        <p:spPr>
          <a:xfrm flipH="false" flipV="false" rot="0">
            <a:off x="16211476" y="677061"/>
            <a:ext cx="1047824" cy="1047824"/>
          </a:xfrm>
          <a:custGeom>
            <a:avLst/>
            <a:gdLst/>
            <a:ahLst/>
            <a:cxnLst/>
            <a:rect r="r" b="b" t="t" l="l"/>
            <a:pathLst>
              <a:path h="1047824" w="1047824">
                <a:moveTo>
                  <a:pt x="0" y="0"/>
                </a:moveTo>
                <a:lnTo>
                  <a:pt x="1047824" y="0"/>
                </a:lnTo>
                <a:lnTo>
                  <a:pt x="1047824" y="1047824"/>
                </a:lnTo>
                <a:lnTo>
                  <a:pt x="0" y="1047824"/>
                </a:lnTo>
                <a:lnTo>
                  <a:pt x="0" y="0"/>
                </a:lnTo>
                <a:close/>
              </a:path>
            </a:pathLst>
          </a:custGeom>
          <a:blipFill>
            <a:blip r:embed="rId9"/>
            <a:stretch>
              <a:fillRect l="0" t="0" r="0" b="0"/>
            </a:stretch>
          </a:blipFill>
          <a:ln w="76200" cap="rnd">
            <a:solidFill>
              <a:srgbClr val="000000"/>
            </a:solidFill>
            <a:prstDash val="solid"/>
            <a:round/>
          </a:ln>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sp>
        <p:nvSpPr>
          <p:cNvPr name="Freeform 2" id="2"/>
          <p:cNvSpPr/>
          <p:nvPr/>
        </p:nvSpPr>
        <p:spPr>
          <a:xfrm flipH="false" flipV="false" rot="0">
            <a:off x="14376488" y="7472085"/>
            <a:ext cx="3251968" cy="2495146"/>
          </a:xfrm>
          <a:custGeom>
            <a:avLst/>
            <a:gdLst/>
            <a:ahLst/>
            <a:cxnLst/>
            <a:rect r="r" b="b" t="t" l="l"/>
            <a:pathLst>
              <a:path h="2495146" w="3251968">
                <a:moveTo>
                  <a:pt x="0" y="0"/>
                </a:moveTo>
                <a:lnTo>
                  <a:pt x="3251968" y="0"/>
                </a:lnTo>
                <a:lnTo>
                  <a:pt x="3251968" y="2495146"/>
                </a:lnTo>
                <a:lnTo>
                  <a:pt x="0" y="249514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653817" y="298538"/>
            <a:ext cx="8490183" cy="1193800"/>
          </a:xfrm>
          <a:prstGeom prst="rect">
            <a:avLst/>
          </a:prstGeom>
        </p:spPr>
        <p:txBody>
          <a:bodyPr anchor="t" rtlCol="false" tIns="0" lIns="0" bIns="0" rIns="0">
            <a:spAutoFit/>
          </a:bodyPr>
          <a:lstStyle/>
          <a:p>
            <a:pPr>
              <a:lnSpc>
                <a:spcPts val="9799"/>
              </a:lnSpc>
            </a:pPr>
            <a:r>
              <a:rPr lang="en-US" sz="6999">
                <a:solidFill>
                  <a:srgbClr val="56AEFF"/>
                </a:solidFill>
                <a:latin typeface="Canva Sans Bold"/>
              </a:rPr>
              <a:t>Project Summary:</a:t>
            </a:r>
          </a:p>
        </p:txBody>
      </p:sp>
      <p:sp>
        <p:nvSpPr>
          <p:cNvPr name="TextBox 4" id="4"/>
          <p:cNvSpPr txBox="true"/>
          <p:nvPr/>
        </p:nvSpPr>
        <p:spPr>
          <a:xfrm rot="0">
            <a:off x="653817" y="1913526"/>
            <a:ext cx="12233838" cy="1180465"/>
          </a:xfrm>
          <a:prstGeom prst="rect">
            <a:avLst/>
          </a:prstGeom>
        </p:spPr>
        <p:txBody>
          <a:bodyPr anchor="t" rtlCol="false" tIns="0" lIns="0" bIns="0" rIns="0">
            <a:spAutoFit/>
          </a:bodyPr>
          <a:lstStyle/>
          <a:p>
            <a:pPr marL="734059" indent="-367030" lvl="1">
              <a:lnSpc>
                <a:spcPts val="4759"/>
              </a:lnSpc>
              <a:buFont typeface="Arial"/>
              <a:buChar char="•"/>
            </a:pPr>
            <a:r>
              <a:rPr lang="en-US" sz="3399">
                <a:solidFill>
                  <a:srgbClr val="FFFFFF"/>
                </a:solidFill>
                <a:latin typeface="Canva Sans"/>
              </a:rPr>
              <a:t>The project involves conducting a comprehensive data analysis on an employee database.</a:t>
            </a:r>
          </a:p>
        </p:txBody>
      </p:sp>
      <p:sp>
        <p:nvSpPr>
          <p:cNvPr name="TextBox 5" id="5"/>
          <p:cNvSpPr txBox="true"/>
          <p:nvPr/>
        </p:nvSpPr>
        <p:spPr>
          <a:xfrm rot="0">
            <a:off x="653817" y="5750831"/>
            <a:ext cx="11224811" cy="4216400"/>
          </a:xfrm>
          <a:prstGeom prst="rect">
            <a:avLst/>
          </a:prstGeom>
        </p:spPr>
        <p:txBody>
          <a:bodyPr anchor="t" rtlCol="false" tIns="0" lIns="0" bIns="0" rIns="0">
            <a:spAutoFit/>
          </a:bodyPr>
          <a:lstStyle/>
          <a:p>
            <a:pPr algn="ctr">
              <a:lnSpc>
                <a:spcPts val="5039"/>
              </a:lnSpc>
            </a:pPr>
            <a:r>
              <a:rPr lang="en-US" sz="3599">
                <a:solidFill>
                  <a:srgbClr val="FFFFFF"/>
                </a:solidFill>
                <a:latin typeface="Canva Sans"/>
              </a:rPr>
              <a:t>The database includes multiple tables such as :</a:t>
            </a:r>
          </a:p>
          <a:p>
            <a:pPr algn="just" marL="734059" indent="-367030" lvl="1">
              <a:lnSpc>
                <a:spcPts val="4759"/>
              </a:lnSpc>
              <a:buFont typeface="Arial"/>
              <a:buChar char="•"/>
            </a:pPr>
            <a:r>
              <a:rPr lang="en-US" sz="3399">
                <a:solidFill>
                  <a:srgbClr val="FFFFFF"/>
                </a:solidFill>
                <a:latin typeface="Canva Sans"/>
              </a:rPr>
              <a:t>employees </a:t>
            </a:r>
          </a:p>
          <a:p>
            <a:pPr algn="just" marL="734059" indent="-367030" lvl="1">
              <a:lnSpc>
                <a:spcPts val="4759"/>
              </a:lnSpc>
              <a:buFont typeface="Arial"/>
              <a:buChar char="•"/>
            </a:pPr>
            <a:r>
              <a:rPr lang="en-US" sz="3399">
                <a:solidFill>
                  <a:srgbClr val="FFFFFF"/>
                </a:solidFill>
                <a:latin typeface="Canva Sans"/>
              </a:rPr>
              <a:t>departments</a:t>
            </a:r>
          </a:p>
          <a:p>
            <a:pPr algn="just" marL="734059" indent="-367030" lvl="1">
              <a:lnSpc>
                <a:spcPts val="4759"/>
              </a:lnSpc>
              <a:buFont typeface="Arial"/>
              <a:buChar char="•"/>
            </a:pPr>
            <a:r>
              <a:rPr lang="en-US" sz="3399">
                <a:solidFill>
                  <a:srgbClr val="FFFFFF"/>
                </a:solidFill>
                <a:latin typeface="Canva Sans"/>
              </a:rPr>
              <a:t>dept_emp</a:t>
            </a:r>
          </a:p>
          <a:p>
            <a:pPr algn="just" marL="734059" indent="-367030" lvl="1">
              <a:lnSpc>
                <a:spcPts val="4759"/>
              </a:lnSpc>
              <a:buFont typeface="Arial"/>
              <a:buChar char="•"/>
            </a:pPr>
            <a:r>
              <a:rPr lang="en-US" sz="3399">
                <a:solidFill>
                  <a:srgbClr val="FFFFFF"/>
                </a:solidFill>
                <a:latin typeface="Canva Sans"/>
              </a:rPr>
              <a:t>dept_manager</a:t>
            </a:r>
          </a:p>
          <a:p>
            <a:pPr algn="just" marL="734059" indent="-367030" lvl="1">
              <a:lnSpc>
                <a:spcPts val="4759"/>
              </a:lnSpc>
              <a:buFont typeface="Arial"/>
              <a:buChar char="•"/>
            </a:pPr>
            <a:r>
              <a:rPr lang="en-US" sz="3399">
                <a:solidFill>
                  <a:srgbClr val="FFFFFF"/>
                </a:solidFill>
                <a:latin typeface="Canva Sans"/>
              </a:rPr>
              <a:t>salaries</a:t>
            </a:r>
          </a:p>
          <a:p>
            <a:pPr algn="just" marL="734059" indent="-367030" lvl="1">
              <a:lnSpc>
                <a:spcPts val="4759"/>
              </a:lnSpc>
              <a:buFont typeface="Arial"/>
              <a:buChar char="•"/>
            </a:pPr>
            <a:r>
              <a:rPr lang="en-US" sz="3399">
                <a:solidFill>
                  <a:srgbClr val="FFFFFF"/>
                </a:solidFill>
                <a:latin typeface="Canva Sans"/>
              </a:rPr>
              <a:t>titles</a:t>
            </a:r>
          </a:p>
        </p:txBody>
      </p:sp>
      <p:sp>
        <p:nvSpPr>
          <p:cNvPr name="TextBox 6" id="6"/>
          <p:cNvSpPr txBox="true"/>
          <p:nvPr/>
        </p:nvSpPr>
        <p:spPr>
          <a:xfrm rot="0">
            <a:off x="653817" y="3532141"/>
            <a:ext cx="16146894" cy="1780540"/>
          </a:xfrm>
          <a:prstGeom prst="rect">
            <a:avLst/>
          </a:prstGeom>
        </p:spPr>
        <p:txBody>
          <a:bodyPr anchor="t" rtlCol="false" tIns="0" lIns="0" bIns="0" rIns="0">
            <a:spAutoFit/>
          </a:bodyPr>
          <a:lstStyle/>
          <a:p>
            <a:pPr marL="734059" indent="-367030" lvl="1">
              <a:lnSpc>
                <a:spcPts val="4759"/>
              </a:lnSpc>
              <a:buFont typeface="Arial"/>
              <a:buChar char="•"/>
            </a:pPr>
            <a:r>
              <a:rPr lang="en-US" sz="3399">
                <a:solidFill>
                  <a:srgbClr val="FFFFFF"/>
                </a:solidFill>
                <a:latin typeface="Canva Sans"/>
              </a:rPr>
              <a:t>The primary objectives are to gain insights into : employee demographics, Salary Analysis, Employee Titles,  Department Information, Managerial Analysis, Hiring Trends, Employee Longevity.</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sp>
        <p:nvSpPr>
          <p:cNvPr name="Freeform 2" id="2"/>
          <p:cNvSpPr/>
          <p:nvPr/>
        </p:nvSpPr>
        <p:spPr>
          <a:xfrm flipH="false" flipV="false" rot="0">
            <a:off x="4191793" y="179629"/>
            <a:ext cx="13743638" cy="9927743"/>
          </a:xfrm>
          <a:custGeom>
            <a:avLst/>
            <a:gdLst/>
            <a:ahLst/>
            <a:cxnLst/>
            <a:rect r="r" b="b" t="t" l="l"/>
            <a:pathLst>
              <a:path h="9927743" w="13743638">
                <a:moveTo>
                  <a:pt x="0" y="0"/>
                </a:moveTo>
                <a:lnTo>
                  <a:pt x="13743638" y="0"/>
                </a:lnTo>
                <a:lnTo>
                  <a:pt x="13743638" y="9927742"/>
                </a:lnTo>
                <a:lnTo>
                  <a:pt x="0" y="9927742"/>
                </a:lnTo>
                <a:lnTo>
                  <a:pt x="0" y="0"/>
                </a:lnTo>
                <a:close/>
              </a:path>
            </a:pathLst>
          </a:custGeom>
          <a:blipFill>
            <a:blip r:embed="rId2"/>
            <a:stretch>
              <a:fillRect l="0" t="-6244" r="0" b="-6244"/>
            </a:stretch>
          </a:blipFill>
        </p:spPr>
      </p:sp>
      <p:sp>
        <p:nvSpPr>
          <p:cNvPr name="AutoShape 3" id="3"/>
          <p:cNvSpPr/>
          <p:nvPr/>
        </p:nvSpPr>
        <p:spPr>
          <a:xfrm flipV="true">
            <a:off x="385147" y="2657848"/>
            <a:ext cx="3317497" cy="0"/>
          </a:xfrm>
          <a:prstGeom prst="line">
            <a:avLst/>
          </a:prstGeom>
          <a:ln cap="flat" w="38100">
            <a:solidFill>
              <a:srgbClr val="FFFFFF"/>
            </a:solidFill>
            <a:prstDash val="sysDot"/>
            <a:headEnd type="none" len="sm" w="sm"/>
            <a:tailEnd type="arrow" len="sm" w="med"/>
          </a:ln>
        </p:spPr>
      </p:sp>
      <p:sp>
        <p:nvSpPr>
          <p:cNvPr name="Freeform 4" id="4"/>
          <p:cNvSpPr/>
          <p:nvPr/>
        </p:nvSpPr>
        <p:spPr>
          <a:xfrm flipH="false" flipV="false" rot="0">
            <a:off x="1161117" y="8410158"/>
            <a:ext cx="1601859" cy="1606142"/>
          </a:xfrm>
          <a:custGeom>
            <a:avLst/>
            <a:gdLst/>
            <a:ahLst/>
            <a:cxnLst/>
            <a:rect r="r" b="b" t="t" l="l"/>
            <a:pathLst>
              <a:path h="1606142" w="1601859">
                <a:moveTo>
                  <a:pt x="0" y="0"/>
                </a:moveTo>
                <a:lnTo>
                  <a:pt x="1601860" y="0"/>
                </a:lnTo>
                <a:lnTo>
                  <a:pt x="1601860" y="1606142"/>
                </a:lnTo>
                <a:lnTo>
                  <a:pt x="0" y="160614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5" id="5"/>
          <p:cNvSpPr txBox="true"/>
          <p:nvPr/>
        </p:nvSpPr>
        <p:spPr>
          <a:xfrm rot="0">
            <a:off x="178525" y="486365"/>
            <a:ext cx="3730741" cy="1384300"/>
          </a:xfrm>
          <a:prstGeom prst="rect">
            <a:avLst/>
          </a:prstGeom>
        </p:spPr>
        <p:txBody>
          <a:bodyPr anchor="t" rtlCol="false" tIns="0" lIns="0" bIns="0" rIns="0">
            <a:spAutoFit/>
          </a:bodyPr>
          <a:lstStyle/>
          <a:p>
            <a:pPr algn="ctr">
              <a:lnSpc>
                <a:spcPts val="5599"/>
              </a:lnSpc>
            </a:pPr>
            <a:r>
              <a:rPr lang="en-US" sz="3999">
                <a:solidFill>
                  <a:srgbClr val="FBFBFB"/>
                </a:solidFill>
                <a:latin typeface="Canva Sans"/>
              </a:rPr>
              <a:t>DATABASE SCHEMA</a:t>
            </a:r>
          </a:p>
        </p:txBody>
      </p:sp>
      <p:sp>
        <p:nvSpPr>
          <p:cNvPr name="TextBox 6" id="6"/>
          <p:cNvSpPr txBox="true"/>
          <p:nvPr/>
        </p:nvSpPr>
        <p:spPr>
          <a:xfrm rot="0">
            <a:off x="198445" y="4162643"/>
            <a:ext cx="3517940" cy="4247515"/>
          </a:xfrm>
          <a:prstGeom prst="rect">
            <a:avLst/>
          </a:prstGeom>
        </p:spPr>
        <p:txBody>
          <a:bodyPr anchor="t" rtlCol="false" tIns="0" lIns="0" bIns="0" rIns="0">
            <a:spAutoFit/>
          </a:bodyPr>
          <a:lstStyle/>
          <a:p>
            <a:pPr marL="734059" indent="-367030" lvl="1">
              <a:lnSpc>
                <a:spcPts val="4759"/>
              </a:lnSpc>
              <a:buFont typeface="Arial"/>
              <a:buChar char="•"/>
            </a:pPr>
            <a:r>
              <a:rPr lang="en-US" sz="3399">
                <a:solidFill>
                  <a:srgbClr val="56AEFF"/>
                </a:solidFill>
                <a:latin typeface="Arial"/>
              </a:rPr>
              <a:t>employees </a:t>
            </a:r>
          </a:p>
          <a:p>
            <a:pPr marL="734059" indent="-367030" lvl="1">
              <a:lnSpc>
                <a:spcPts val="4759"/>
              </a:lnSpc>
              <a:buFont typeface="Arial"/>
              <a:buChar char="•"/>
            </a:pPr>
            <a:r>
              <a:rPr lang="en-US" sz="3399">
                <a:solidFill>
                  <a:srgbClr val="56AEFF"/>
                </a:solidFill>
                <a:latin typeface="Arial"/>
              </a:rPr>
              <a:t>departments</a:t>
            </a:r>
          </a:p>
          <a:p>
            <a:pPr marL="734059" indent="-367030" lvl="1">
              <a:lnSpc>
                <a:spcPts val="4759"/>
              </a:lnSpc>
              <a:buFont typeface="Arial"/>
              <a:buChar char="•"/>
            </a:pPr>
            <a:r>
              <a:rPr lang="en-US" sz="3399">
                <a:solidFill>
                  <a:srgbClr val="56AEFF"/>
                </a:solidFill>
                <a:latin typeface="Arial"/>
              </a:rPr>
              <a:t>dept_emp</a:t>
            </a:r>
          </a:p>
          <a:p>
            <a:pPr marL="734059" indent="-367030" lvl="1">
              <a:lnSpc>
                <a:spcPts val="4759"/>
              </a:lnSpc>
              <a:buFont typeface="Arial"/>
              <a:buChar char="•"/>
            </a:pPr>
            <a:r>
              <a:rPr lang="en-US" sz="3399">
                <a:solidFill>
                  <a:srgbClr val="56AEFF"/>
                </a:solidFill>
                <a:latin typeface="Arial"/>
              </a:rPr>
              <a:t>dept_manager</a:t>
            </a:r>
          </a:p>
          <a:p>
            <a:pPr marL="734059" indent="-367030" lvl="1">
              <a:lnSpc>
                <a:spcPts val="4759"/>
              </a:lnSpc>
              <a:buFont typeface="Arial"/>
              <a:buChar char="•"/>
            </a:pPr>
            <a:r>
              <a:rPr lang="en-US" sz="3399">
                <a:solidFill>
                  <a:srgbClr val="56AEFF"/>
                </a:solidFill>
                <a:latin typeface="Arial"/>
              </a:rPr>
              <a:t>salaries</a:t>
            </a:r>
          </a:p>
          <a:p>
            <a:pPr marL="734059" indent="-367030" lvl="1">
              <a:lnSpc>
                <a:spcPts val="4759"/>
              </a:lnSpc>
              <a:buFont typeface="Arial"/>
              <a:buChar char="•"/>
            </a:pPr>
            <a:r>
              <a:rPr lang="en-US" sz="3399">
                <a:solidFill>
                  <a:srgbClr val="56AEFF"/>
                </a:solidFill>
                <a:latin typeface="Arial"/>
              </a:rPr>
              <a:t>titles</a:t>
            </a:r>
          </a:p>
          <a:p>
            <a:pPr>
              <a:lnSpc>
                <a:spcPts val="4759"/>
              </a:lnSpc>
            </a:pPr>
          </a:p>
        </p:txBody>
      </p:sp>
      <p:sp>
        <p:nvSpPr>
          <p:cNvPr name="TextBox 7" id="7"/>
          <p:cNvSpPr txBox="true"/>
          <p:nvPr/>
        </p:nvSpPr>
        <p:spPr>
          <a:xfrm rot="0">
            <a:off x="385147" y="3296023"/>
            <a:ext cx="3153800" cy="739234"/>
          </a:xfrm>
          <a:prstGeom prst="rect">
            <a:avLst/>
          </a:prstGeom>
        </p:spPr>
        <p:txBody>
          <a:bodyPr anchor="t" rtlCol="false" tIns="0" lIns="0" bIns="0" rIns="0">
            <a:spAutoFit/>
          </a:bodyPr>
          <a:lstStyle/>
          <a:p>
            <a:pPr algn="ctr">
              <a:lnSpc>
                <a:spcPts val="5454"/>
              </a:lnSpc>
            </a:pPr>
            <a:r>
              <a:rPr lang="en-US" sz="3896" u="sng">
                <a:solidFill>
                  <a:srgbClr val="56AEFF"/>
                </a:solidFill>
                <a:latin typeface="Arial Bold"/>
              </a:rPr>
              <a:t>TABLES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sp>
        <p:nvSpPr>
          <p:cNvPr name="Freeform 2" id="2"/>
          <p:cNvSpPr/>
          <p:nvPr/>
        </p:nvSpPr>
        <p:spPr>
          <a:xfrm flipH="false" flipV="false" rot="0">
            <a:off x="891768" y="2529935"/>
            <a:ext cx="3936588" cy="3767438"/>
          </a:xfrm>
          <a:custGeom>
            <a:avLst/>
            <a:gdLst/>
            <a:ahLst/>
            <a:cxnLst/>
            <a:rect r="r" b="b" t="t" l="l"/>
            <a:pathLst>
              <a:path h="3767438" w="3936588">
                <a:moveTo>
                  <a:pt x="0" y="0"/>
                </a:moveTo>
                <a:lnTo>
                  <a:pt x="3936588" y="0"/>
                </a:lnTo>
                <a:lnTo>
                  <a:pt x="3936588" y="3767438"/>
                </a:lnTo>
                <a:lnTo>
                  <a:pt x="0" y="3767438"/>
                </a:lnTo>
                <a:lnTo>
                  <a:pt x="0" y="0"/>
                </a:lnTo>
                <a:close/>
              </a:path>
            </a:pathLst>
          </a:custGeom>
          <a:blipFill>
            <a:blip r:embed="rId2"/>
            <a:stretch>
              <a:fillRect l="0" t="0" r="0" b="0"/>
            </a:stretch>
          </a:blipFill>
        </p:spPr>
      </p:sp>
      <p:sp>
        <p:nvSpPr>
          <p:cNvPr name="Freeform 3" id="3"/>
          <p:cNvSpPr/>
          <p:nvPr/>
        </p:nvSpPr>
        <p:spPr>
          <a:xfrm flipH="false" flipV="false" rot="0">
            <a:off x="891768" y="7459124"/>
            <a:ext cx="4045644" cy="2507159"/>
          </a:xfrm>
          <a:custGeom>
            <a:avLst/>
            <a:gdLst/>
            <a:ahLst/>
            <a:cxnLst/>
            <a:rect r="r" b="b" t="t" l="l"/>
            <a:pathLst>
              <a:path h="2507159" w="4045644">
                <a:moveTo>
                  <a:pt x="0" y="0"/>
                </a:moveTo>
                <a:lnTo>
                  <a:pt x="4045643" y="0"/>
                </a:lnTo>
                <a:lnTo>
                  <a:pt x="4045643" y="2507160"/>
                </a:lnTo>
                <a:lnTo>
                  <a:pt x="0" y="2507160"/>
                </a:lnTo>
                <a:lnTo>
                  <a:pt x="0" y="0"/>
                </a:lnTo>
                <a:close/>
              </a:path>
            </a:pathLst>
          </a:custGeom>
          <a:blipFill>
            <a:blip r:embed="rId3"/>
            <a:stretch>
              <a:fillRect l="0" t="0" r="0" b="0"/>
            </a:stretch>
          </a:blipFill>
        </p:spPr>
      </p:sp>
      <p:sp>
        <p:nvSpPr>
          <p:cNvPr name="Freeform 4" id="4"/>
          <p:cNvSpPr/>
          <p:nvPr/>
        </p:nvSpPr>
        <p:spPr>
          <a:xfrm flipH="false" flipV="false" rot="0">
            <a:off x="5807568" y="7459124"/>
            <a:ext cx="4541029" cy="2507159"/>
          </a:xfrm>
          <a:custGeom>
            <a:avLst/>
            <a:gdLst/>
            <a:ahLst/>
            <a:cxnLst/>
            <a:rect r="r" b="b" t="t" l="l"/>
            <a:pathLst>
              <a:path h="2507159" w="4541029">
                <a:moveTo>
                  <a:pt x="0" y="0"/>
                </a:moveTo>
                <a:lnTo>
                  <a:pt x="4541029" y="0"/>
                </a:lnTo>
                <a:lnTo>
                  <a:pt x="4541029" y="2507160"/>
                </a:lnTo>
                <a:lnTo>
                  <a:pt x="0" y="2507160"/>
                </a:lnTo>
                <a:lnTo>
                  <a:pt x="0" y="0"/>
                </a:lnTo>
                <a:close/>
              </a:path>
            </a:pathLst>
          </a:custGeom>
          <a:blipFill>
            <a:blip r:embed="rId4"/>
            <a:stretch>
              <a:fillRect l="0" t="0" r="0" b="0"/>
            </a:stretch>
          </a:blipFill>
        </p:spPr>
      </p:sp>
      <p:sp>
        <p:nvSpPr>
          <p:cNvPr name="Freeform 5" id="5"/>
          <p:cNvSpPr/>
          <p:nvPr/>
        </p:nvSpPr>
        <p:spPr>
          <a:xfrm flipH="false" flipV="false" rot="0">
            <a:off x="11715282" y="7515640"/>
            <a:ext cx="5931702" cy="2450644"/>
          </a:xfrm>
          <a:custGeom>
            <a:avLst/>
            <a:gdLst/>
            <a:ahLst/>
            <a:cxnLst/>
            <a:rect r="r" b="b" t="t" l="l"/>
            <a:pathLst>
              <a:path h="2450644" w="5931702">
                <a:moveTo>
                  <a:pt x="0" y="0"/>
                </a:moveTo>
                <a:lnTo>
                  <a:pt x="5931702" y="0"/>
                </a:lnTo>
                <a:lnTo>
                  <a:pt x="5931702" y="2450644"/>
                </a:lnTo>
                <a:lnTo>
                  <a:pt x="0" y="2450644"/>
                </a:lnTo>
                <a:lnTo>
                  <a:pt x="0" y="0"/>
                </a:lnTo>
                <a:close/>
              </a:path>
            </a:pathLst>
          </a:custGeom>
          <a:blipFill>
            <a:blip r:embed="rId5"/>
            <a:stretch>
              <a:fillRect l="-6171" t="0" r="-590" b="0"/>
            </a:stretch>
          </a:blipFill>
        </p:spPr>
      </p:sp>
      <p:sp>
        <p:nvSpPr>
          <p:cNvPr name="Freeform 6" id="6"/>
          <p:cNvSpPr/>
          <p:nvPr/>
        </p:nvSpPr>
        <p:spPr>
          <a:xfrm flipH="false" flipV="false" rot="0">
            <a:off x="12487912" y="2529935"/>
            <a:ext cx="5295864" cy="3767438"/>
          </a:xfrm>
          <a:custGeom>
            <a:avLst/>
            <a:gdLst/>
            <a:ahLst/>
            <a:cxnLst/>
            <a:rect r="r" b="b" t="t" l="l"/>
            <a:pathLst>
              <a:path h="3767438" w="5295864">
                <a:moveTo>
                  <a:pt x="0" y="0"/>
                </a:moveTo>
                <a:lnTo>
                  <a:pt x="5295865" y="0"/>
                </a:lnTo>
                <a:lnTo>
                  <a:pt x="5295865" y="3767438"/>
                </a:lnTo>
                <a:lnTo>
                  <a:pt x="0" y="3767438"/>
                </a:lnTo>
                <a:lnTo>
                  <a:pt x="0" y="0"/>
                </a:lnTo>
                <a:close/>
              </a:path>
            </a:pathLst>
          </a:custGeom>
          <a:blipFill>
            <a:blip r:embed="rId6"/>
            <a:stretch>
              <a:fillRect l="0" t="0" r="0" b="0"/>
            </a:stretch>
          </a:blipFill>
        </p:spPr>
      </p:sp>
      <p:sp>
        <p:nvSpPr>
          <p:cNvPr name="Freeform 7" id="7"/>
          <p:cNvSpPr/>
          <p:nvPr/>
        </p:nvSpPr>
        <p:spPr>
          <a:xfrm flipH="false" flipV="false" rot="0">
            <a:off x="5807568" y="2529935"/>
            <a:ext cx="5722516" cy="3767438"/>
          </a:xfrm>
          <a:custGeom>
            <a:avLst/>
            <a:gdLst/>
            <a:ahLst/>
            <a:cxnLst/>
            <a:rect r="r" b="b" t="t" l="l"/>
            <a:pathLst>
              <a:path h="3767438" w="5722516">
                <a:moveTo>
                  <a:pt x="0" y="0"/>
                </a:moveTo>
                <a:lnTo>
                  <a:pt x="5722516" y="0"/>
                </a:lnTo>
                <a:lnTo>
                  <a:pt x="5722516" y="3767438"/>
                </a:lnTo>
                <a:lnTo>
                  <a:pt x="0" y="3767438"/>
                </a:lnTo>
                <a:lnTo>
                  <a:pt x="0" y="0"/>
                </a:lnTo>
                <a:close/>
              </a:path>
            </a:pathLst>
          </a:custGeom>
          <a:blipFill>
            <a:blip r:embed="rId7"/>
            <a:stretch>
              <a:fillRect l="-817" t="0" r="-817" b="0"/>
            </a:stretch>
          </a:blipFill>
        </p:spPr>
      </p:sp>
      <p:sp>
        <p:nvSpPr>
          <p:cNvPr name="Freeform 8" id="8"/>
          <p:cNvSpPr/>
          <p:nvPr/>
        </p:nvSpPr>
        <p:spPr>
          <a:xfrm flipH="false" flipV="false" rot="0">
            <a:off x="15915467" y="296662"/>
            <a:ext cx="1868310" cy="1464076"/>
          </a:xfrm>
          <a:custGeom>
            <a:avLst/>
            <a:gdLst/>
            <a:ahLst/>
            <a:cxnLst/>
            <a:rect r="r" b="b" t="t" l="l"/>
            <a:pathLst>
              <a:path h="1464076" w="1868310">
                <a:moveTo>
                  <a:pt x="0" y="0"/>
                </a:moveTo>
                <a:lnTo>
                  <a:pt x="1868310" y="0"/>
                </a:lnTo>
                <a:lnTo>
                  <a:pt x="1868310" y="1464076"/>
                </a:lnTo>
                <a:lnTo>
                  <a:pt x="0" y="146407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9" id="9"/>
          <p:cNvSpPr txBox="true"/>
          <p:nvPr/>
        </p:nvSpPr>
        <p:spPr>
          <a:xfrm rot="0">
            <a:off x="12487912" y="1905095"/>
            <a:ext cx="3202424" cy="396240"/>
          </a:xfrm>
          <a:prstGeom prst="rect">
            <a:avLst/>
          </a:prstGeom>
        </p:spPr>
        <p:txBody>
          <a:bodyPr anchor="t" rtlCol="false" tIns="0" lIns="0" bIns="0" rIns="0">
            <a:spAutoFit/>
          </a:bodyPr>
          <a:lstStyle/>
          <a:p>
            <a:pPr>
              <a:lnSpc>
                <a:spcPts val="3359"/>
              </a:lnSpc>
            </a:pPr>
            <a:r>
              <a:rPr lang="en-US" sz="2400">
                <a:solidFill>
                  <a:srgbClr val="FFFFFF"/>
                </a:solidFill>
                <a:latin typeface="Canva Sans"/>
              </a:rPr>
              <a:t>SELECT * FROM titles;</a:t>
            </a:r>
          </a:p>
        </p:txBody>
      </p:sp>
      <p:sp>
        <p:nvSpPr>
          <p:cNvPr name="TextBox 10" id="10"/>
          <p:cNvSpPr txBox="true"/>
          <p:nvPr/>
        </p:nvSpPr>
        <p:spPr>
          <a:xfrm rot="0">
            <a:off x="585919" y="120745"/>
            <a:ext cx="11762184" cy="1193800"/>
          </a:xfrm>
          <a:prstGeom prst="rect">
            <a:avLst/>
          </a:prstGeom>
        </p:spPr>
        <p:txBody>
          <a:bodyPr anchor="t" rtlCol="false" tIns="0" lIns="0" bIns="0" rIns="0">
            <a:spAutoFit/>
          </a:bodyPr>
          <a:lstStyle/>
          <a:p>
            <a:pPr algn="ctr">
              <a:lnSpc>
                <a:spcPts val="9799"/>
              </a:lnSpc>
            </a:pPr>
            <a:r>
              <a:rPr lang="en-US" sz="6999">
                <a:solidFill>
                  <a:srgbClr val="56AEFF"/>
                </a:solidFill>
                <a:latin typeface="Canva Sans Bold"/>
              </a:rPr>
              <a:t>OVERVIEW OF ALL TABLES</a:t>
            </a:r>
            <a:r>
              <a:rPr lang="en-US" sz="6999">
                <a:solidFill>
                  <a:srgbClr val="56AEFF"/>
                </a:solidFill>
                <a:latin typeface="Canva Sans Bold"/>
              </a:rPr>
              <a:t> </a:t>
            </a:r>
          </a:p>
        </p:txBody>
      </p:sp>
      <p:sp>
        <p:nvSpPr>
          <p:cNvPr name="TextBox 11" id="11"/>
          <p:cNvSpPr txBox="true"/>
          <p:nvPr/>
        </p:nvSpPr>
        <p:spPr>
          <a:xfrm rot="0">
            <a:off x="585919" y="1905095"/>
            <a:ext cx="4657342" cy="396240"/>
          </a:xfrm>
          <a:prstGeom prst="rect">
            <a:avLst/>
          </a:prstGeom>
        </p:spPr>
        <p:txBody>
          <a:bodyPr anchor="t" rtlCol="false" tIns="0" lIns="0" bIns="0" rIns="0">
            <a:spAutoFit/>
          </a:bodyPr>
          <a:lstStyle/>
          <a:p>
            <a:pPr>
              <a:lnSpc>
                <a:spcPts val="3359"/>
              </a:lnSpc>
            </a:pPr>
            <a:r>
              <a:rPr lang="en-US" sz="2399">
                <a:solidFill>
                  <a:srgbClr val="FFFFFF"/>
                </a:solidFill>
                <a:latin typeface="Canva Sans"/>
              </a:rPr>
              <a:t>SELECT * FROM departments;</a:t>
            </a:r>
          </a:p>
        </p:txBody>
      </p:sp>
      <p:sp>
        <p:nvSpPr>
          <p:cNvPr name="TextBox 12" id="12"/>
          <p:cNvSpPr txBox="true"/>
          <p:nvPr/>
        </p:nvSpPr>
        <p:spPr>
          <a:xfrm rot="0">
            <a:off x="891768" y="6890800"/>
            <a:ext cx="3928467" cy="396240"/>
          </a:xfrm>
          <a:prstGeom prst="rect">
            <a:avLst/>
          </a:prstGeom>
        </p:spPr>
        <p:txBody>
          <a:bodyPr anchor="t" rtlCol="false" tIns="0" lIns="0" bIns="0" rIns="0">
            <a:spAutoFit/>
          </a:bodyPr>
          <a:lstStyle/>
          <a:p>
            <a:pPr algn="ctr">
              <a:lnSpc>
                <a:spcPts val="3359"/>
              </a:lnSpc>
            </a:pPr>
            <a:r>
              <a:rPr lang="en-US" sz="2400">
                <a:solidFill>
                  <a:srgbClr val="FFFFFF"/>
                </a:solidFill>
                <a:latin typeface="Canva Sans"/>
              </a:rPr>
              <a:t>SELECT * FROM dept_emp;</a:t>
            </a:r>
          </a:p>
        </p:txBody>
      </p:sp>
      <p:sp>
        <p:nvSpPr>
          <p:cNvPr name="TextBox 13" id="13"/>
          <p:cNvSpPr txBox="true"/>
          <p:nvPr/>
        </p:nvSpPr>
        <p:spPr>
          <a:xfrm rot="0">
            <a:off x="5807568" y="6890800"/>
            <a:ext cx="4718803" cy="396240"/>
          </a:xfrm>
          <a:prstGeom prst="rect">
            <a:avLst/>
          </a:prstGeom>
        </p:spPr>
        <p:txBody>
          <a:bodyPr anchor="t" rtlCol="false" tIns="0" lIns="0" bIns="0" rIns="0">
            <a:spAutoFit/>
          </a:bodyPr>
          <a:lstStyle/>
          <a:p>
            <a:pPr>
              <a:lnSpc>
                <a:spcPts val="3359"/>
              </a:lnSpc>
            </a:pPr>
            <a:r>
              <a:rPr lang="en-US" sz="2400">
                <a:solidFill>
                  <a:srgbClr val="FFFFFF"/>
                </a:solidFill>
                <a:latin typeface="Canva Sans"/>
              </a:rPr>
              <a:t>SELECT * FROM dept_manager;</a:t>
            </a:r>
          </a:p>
        </p:txBody>
      </p:sp>
      <p:sp>
        <p:nvSpPr>
          <p:cNvPr name="TextBox 14" id="14"/>
          <p:cNvSpPr txBox="true"/>
          <p:nvPr/>
        </p:nvSpPr>
        <p:spPr>
          <a:xfrm rot="0">
            <a:off x="11715282" y="6890800"/>
            <a:ext cx="4737840" cy="396240"/>
          </a:xfrm>
          <a:prstGeom prst="rect">
            <a:avLst/>
          </a:prstGeom>
        </p:spPr>
        <p:txBody>
          <a:bodyPr anchor="t" rtlCol="false" tIns="0" lIns="0" bIns="0" rIns="0">
            <a:spAutoFit/>
          </a:bodyPr>
          <a:lstStyle/>
          <a:p>
            <a:pPr>
              <a:lnSpc>
                <a:spcPts val="3359"/>
              </a:lnSpc>
            </a:pPr>
            <a:r>
              <a:rPr lang="en-US" sz="2400">
                <a:solidFill>
                  <a:srgbClr val="FFFFFF"/>
                </a:solidFill>
                <a:latin typeface="Canva Sans"/>
              </a:rPr>
              <a:t>SELECT * FROM employees;</a:t>
            </a:r>
          </a:p>
        </p:txBody>
      </p:sp>
      <p:sp>
        <p:nvSpPr>
          <p:cNvPr name="TextBox 15" id="15"/>
          <p:cNvSpPr txBox="true"/>
          <p:nvPr/>
        </p:nvSpPr>
        <p:spPr>
          <a:xfrm rot="0">
            <a:off x="6159350" y="1905095"/>
            <a:ext cx="3797850" cy="396240"/>
          </a:xfrm>
          <a:prstGeom prst="rect">
            <a:avLst/>
          </a:prstGeom>
        </p:spPr>
        <p:txBody>
          <a:bodyPr anchor="t" rtlCol="false" tIns="0" lIns="0" bIns="0" rIns="0">
            <a:spAutoFit/>
          </a:bodyPr>
          <a:lstStyle/>
          <a:p>
            <a:pPr>
              <a:lnSpc>
                <a:spcPts val="3359"/>
              </a:lnSpc>
            </a:pPr>
            <a:r>
              <a:rPr lang="en-US" sz="2400">
                <a:solidFill>
                  <a:srgbClr val="FFFFFF"/>
                </a:solidFill>
                <a:latin typeface="Canva Sans"/>
              </a:rPr>
              <a:t>SELECT * FROM salaries;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sp>
        <p:nvSpPr>
          <p:cNvPr name="Freeform 2" id="2"/>
          <p:cNvSpPr/>
          <p:nvPr/>
        </p:nvSpPr>
        <p:spPr>
          <a:xfrm flipH="false" flipV="false" rot="0">
            <a:off x="15646264" y="442091"/>
            <a:ext cx="2090191" cy="2247517"/>
          </a:xfrm>
          <a:custGeom>
            <a:avLst/>
            <a:gdLst/>
            <a:ahLst/>
            <a:cxnLst/>
            <a:rect r="r" b="b" t="t" l="l"/>
            <a:pathLst>
              <a:path h="2247517" w="2090191">
                <a:moveTo>
                  <a:pt x="0" y="0"/>
                </a:moveTo>
                <a:lnTo>
                  <a:pt x="2090191" y="0"/>
                </a:lnTo>
                <a:lnTo>
                  <a:pt x="2090191" y="2247517"/>
                </a:lnTo>
                <a:lnTo>
                  <a:pt x="0" y="2247517"/>
                </a:lnTo>
                <a:lnTo>
                  <a:pt x="0" y="0"/>
                </a:lnTo>
                <a:close/>
              </a:path>
            </a:pathLst>
          </a:custGeom>
          <a:blipFill>
            <a:blip r:embed="rId2"/>
            <a:stretch>
              <a:fillRect l="0" t="0" r="0" b="0"/>
            </a:stretch>
          </a:blipFill>
        </p:spPr>
      </p:sp>
      <p:sp>
        <p:nvSpPr>
          <p:cNvPr name="TextBox 3" id="3"/>
          <p:cNvSpPr txBox="true"/>
          <p:nvPr/>
        </p:nvSpPr>
        <p:spPr>
          <a:xfrm rot="0">
            <a:off x="600605" y="308741"/>
            <a:ext cx="12996670" cy="1193800"/>
          </a:xfrm>
          <a:prstGeom prst="rect">
            <a:avLst/>
          </a:prstGeom>
        </p:spPr>
        <p:txBody>
          <a:bodyPr anchor="t" rtlCol="false" tIns="0" lIns="0" bIns="0" rIns="0">
            <a:spAutoFit/>
          </a:bodyPr>
          <a:lstStyle/>
          <a:p>
            <a:pPr>
              <a:lnSpc>
                <a:spcPts val="9799"/>
              </a:lnSpc>
            </a:pPr>
            <a:r>
              <a:rPr lang="en-US" sz="6999">
                <a:solidFill>
                  <a:srgbClr val="56AEFF"/>
                </a:solidFill>
                <a:latin typeface="Canva Sans Bold"/>
              </a:rPr>
              <a:t>1.Employee Demographics:</a:t>
            </a:r>
          </a:p>
        </p:txBody>
      </p:sp>
      <p:sp>
        <p:nvSpPr>
          <p:cNvPr name="TextBox 4" id="4"/>
          <p:cNvSpPr txBox="true"/>
          <p:nvPr/>
        </p:nvSpPr>
        <p:spPr>
          <a:xfrm rot="0">
            <a:off x="600605" y="5426732"/>
            <a:ext cx="15403703" cy="679450"/>
          </a:xfrm>
          <a:prstGeom prst="rect">
            <a:avLst/>
          </a:prstGeom>
        </p:spPr>
        <p:txBody>
          <a:bodyPr anchor="t" rtlCol="false" tIns="0" lIns="0" bIns="0" rIns="0">
            <a:spAutoFit/>
          </a:bodyPr>
          <a:lstStyle/>
          <a:p>
            <a:pPr>
              <a:lnSpc>
                <a:spcPts val="5599"/>
              </a:lnSpc>
            </a:pPr>
            <a:r>
              <a:rPr lang="en-US" sz="3999">
                <a:solidFill>
                  <a:srgbClr val="FFFFFF"/>
                </a:solidFill>
                <a:latin typeface="Canva Sans Bold"/>
              </a:rPr>
              <a:t>B. What is the average age of employees in each department?</a:t>
            </a:r>
          </a:p>
        </p:txBody>
      </p:sp>
      <p:sp>
        <p:nvSpPr>
          <p:cNvPr name="TextBox 5" id="5"/>
          <p:cNvSpPr txBox="true"/>
          <p:nvPr/>
        </p:nvSpPr>
        <p:spPr>
          <a:xfrm rot="0">
            <a:off x="600605" y="2342493"/>
            <a:ext cx="14980438" cy="679450"/>
          </a:xfrm>
          <a:prstGeom prst="rect">
            <a:avLst/>
          </a:prstGeom>
        </p:spPr>
        <p:txBody>
          <a:bodyPr anchor="t" rtlCol="false" tIns="0" lIns="0" bIns="0" rIns="0">
            <a:spAutoFit/>
          </a:bodyPr>
          <a:lstStyle/>
          <a:p>
            <a:pPr>
              <a:lnSpc>
                <a:spcPts val="5599"/>
              </a:lnSpc>
            </a:pPr>
            <a:r>
              <a:rPr lang="en-US" sz="3999">
                <a:solidFill>
                  <a:srgbClr val="FFFFFF"/>
                </a:solidFill>
                <a:latin typeface="Canva Sans Bold"/>
              </a:rPr>
              <a:t> A. What is the distribution of employees based on gender?</a:t>
            </a:r>
          </a:p>
        </p:txBody>
      </p:sp>
      <p:sp>
        <p:nvSpPr>
          <p:cNvPr name="TextBox 6" id="6"/>
          <p:cNvSpPr txBox="true"/>
          <p:nvPr/>
        </p:nvSpPr>
        <p:spPr>
          <a:xfrm rot="0">
            <a:off x="600605" y="3131940"/>
            <a:ext cx="14980438" cy="1581150"/>
          </a:xfrm>
          <a:prstGeom prst="rect">
            <a:avLst/>
          </a:prstGeom>
        </p:spPr>
        <p:txBody>
          <a:bodyPr anchor="t" rtlCol="false" tIns="0" lIns="0" bIns="0" rIns="0">
            <a:spAutoFit/>
          </a:bodyPr>
          <a:lstStyle/>
          <a:p>
            <a:pPr marL="647700" indent="-323850" lvl="1">
              <a:lnSpc>
                <a:spcPts val="4200"/>
              </a:lnSpc>
              <a:buFont typeface="Arial"/>
              <a:buChar char="•"/>
            </a:pPr>
            <a:r>
              <a:rPr lang="en-US" sz="3000">
                <a:solidFill>
                  <a:srgbClr val="FFFFFF"/>
                </a:solidFill>
                <a:latin typeface="Canva Sans"/>
              </a:rPr>
              <a:t>Asking for an analysis of the number or percentage of employees in a given  dataset categorized by their gender. The purpose is to understand how the workforce is distributed among different gender categories.</a:t>
            </a:r>
          </a:p>
        </p:txBody>
      </p:sp>
      <p:sp>
        <p:nvSpPr>
          <p:cNvPr name="TextBox 7" id="7"/>
          <p:cNvSpPr txBox="true"/>
          <p:nvPr/>
        </p:nvSpPr>
        <p:spPr>
          <a:xfrm rot="0">
            <a:off x="600605" y="6287157"/>
            <a:ext cx="17259300" cy="1581150"/>
          </a:xfrm>
          <a:prstGeom prst="rect">
            <a:avLst/>
          </a:prstGeom>
        </p:spPr>
        <p:txBody>
          <a:bodyPr anchor="t" rtlCol="false" tIns="0" lIns="0" bIns="0" rIns="0">
            <a:spAutoFit/>
          </a:bodyPr>
          <a:lstStyle/>
          <a:p>
            <a:pPr marL="647700" indent="-323850" lvl="1">
              <a:lnSpc>
                <a:spcPts val="4200"/>
              </a:lnSpc>
              <a:buFont typeface="Arial"/>
              <a:buChar char="•"/>
            </a:pPr>
            <a:r>
              <a:rPr lang="en-US" sz="3000">
                <a:solidFill>
                  <a:srgbClr val="FFFFFF"/>
                </a:solidFill>
                <a:latin typeface="Canva Sans"/>
              </a:rPr>
              <a:t>A</a:t>
            </a:r>
            <a:r>
              <a:rPr lang="en-US" sz="3000">
                <a:solidFill>
                  <a:srgbClr val="FFFFFF"/>
                </a:solidFill>
                <a:latin typeface="Canva Sans"/>
              </a:rPr>
              <a:t>sking for an analysis of the average age of employees, categorized by their respective departments. The goal is to understand the distribution of the average age across different departments within the organization.</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sp>
        <p:nvSpPr>
          <p:cNvPr name="Freeform 2" id="2"/>
          <p:cNvSpPr/>
          <p:nvPr/>
        </p:nvSpPr>
        <p:spPr>
          <a:xfrm flipH="false" flipV="false" rot="0">
            <a:off x="4733560" y="6958645"/>
            <a:ext cx="7042800" cy="2893824"/>
          </a:xfrm>
          <a:custGeom>
            <a:avLst/>
            <a:gdLst/>
            <a:ahLst/>
            <a:cxnLst/>
            <a:rect r="r" b="b" t="t" l="l"/>
            <a:pathLst>
              <a:path h="2893824" w="7042800">
                <a:moveTo>
                  <a:pt x="0" y="0"/>
                </a:moveTo>
                <a:lnTo>
                  <a:pt x="7042800" y="0"/>
                </a:lnTo>
                <a:lnTo>
                  <a:pt x="7042800" y="2893824"/>
                </a:lnTo>
                <a:lnTo>
                  <a:pt x="0" y="2893824"/>
                </a:lnTo>
                <a:lnTo>
                  <a:pt x="0" y="0"/>
                </a:lnTo>
                <a:close/>
              </a:path>
            </a:pathLst>
          </a:custGeom>
          <a:blipFill>
            <a:blip r:embed="rId2"/>
            <a:stretch>
              <a:fillRect l="0" t="0" r="0" b="0"/>
            </a:stretch>
          </a:blipFill>
        </p:spPr>
      </p:sp>
      <p:sp>
        <p:nvSpPr>
          <p:cNvPr name="Freeform 3" id="3"/>
          <p:cNvSpPr/>
          <p:nvPr/>
        </p:nvSpPr>
        <p:spPr>
          <a:xfrm flipH="false" flipV="false" rot="0">
            <a:off x="2854741" y="2443944"/>
            <a:ext cx="11552503" cy="3394560"/>
          </a:xfrm>
          <a:custGeom>
            <a:avLst/>
            <a:gdLst/>
            <a:ahLst/>
            <a:cxnLst/>
            <a:rect r="r" b="b" t="t" l="l"/>
            <a:pathLst>
              <a:path h="3394560" w="11552503">
                <a:moveTo>
                  <a:pt x="0" y="0"/>
                </a:moveTo>
                <a:lnTo>
                  <a:pt x="11552503" y="0"/>
                </a:lnTo>
                <a:lnTo>
                  <a:pt x="11552503" y="3394561"/>
                </a:lnTo>
                <a:lnTo>
                  <a:pt x="0" y="3394561"/>
                </a:lnTo>
                <a:lnTo>
                  <a:pt x="0" y="0"/>
                </a:lnTo>
                <a:close/>
              </a:path>
            </a:pathLst>
          </a:custGeom>
          <a:blipFill>
            <a:blip r:embed="rId3"/>
            <a:stretch>
              <a:fillRect l="-2729" t="0" r="-5507" b="0"/>
            </a:stretch>
          </a:blipFill>
        </p:spPr>
      </p:sp>
      <p:sp>
        <p:nvSpPr>
          <p:cNvPr name="TextBox 4" id="4"/>
          <p:cNvSpPr txBox="true"/>
          <p:nvPr/>
        </p:nvSpPr>
        <p:spPr>
          <a:xfrm rot="0">
            <a:off x="581282" y="650875"/>
            <a:ext cx="14980438" cy="679450"/>
          </a:xfrm>
          <a:prstGeom prst="rect">
            <a:avLst/>
          </a:prstGeom>
        </p:spPr>
        <p:txBody>
          <a:bodyPr anchor="t" rtlCol="false" tIns="0" lIns="0" bIns="0" rIns="0">
            <a:spAutoFit/>
          </a:bodyPr>
          <a:lstStyle/>
          <a:p>
            <a:pPr>
              <a:lnSpc>
                <a:spcPts val="5599"/>
              </a:lnSpc>
            </a:pPr>
            <a:r>
              <a:rPr lang="en-US" sz="3999">
                <a:solidFill>
                  <a:srgbClr val="FFFFFF"/>
                </a:solidFill>
                <a:latin typeface="Canva Sans Bold"/>
              </a:rPr>
              <a:t> A. What is the distribution of employees based on gender?</a:t>
            </a:r>
          </a:p>
        </p:txBody>
      </p:sp>
      <p:sp>
        <p:nvSpPr>
          <p:cNvPr name="TextBox 5" id="5"/>
          <p:cNvSpPr txBox="true"/>
          <p:nvPr/>
        </p:nvSpPr>
        <p:spPr>
          <a:xfrm rot="0">
            <a:off x="7010638" y="1774740"/>
            <a:ext cx="2133362" cy="386715"/>
          </a:xfrm>
          <a:prstGeom prst="rect">
            <a:avLst/>
          </a:prstGeom>
        </p:spPr>
        <p:txBody>
          <a:bodyPr anchor="t" rtlCol="false" tIns="0" lIns="0" bIns="0" rIns="0">
            <a:spAutoFit/>
          </a:bodyPr>
          <a:lstStyle/>
          <a:p>
            <a:pPr algn="ctr">
              <a:lnSpc>
                <a:spcPts val="1800"/>
              </a:lnSpc>
            </a:pPr>
            <a:r>
              <a:rPr lang="en-US" sz="3600" spc="799">
                <a:solidFill>
                  <a:srgbClr val="F9D66F"/>
                </a:solidFill>
                <a:latin typeface="Arial Bold"/>
              </a:rPr>
              <a:t>QUERY</a:t>
            </a:r>
          </a:p>
        </p:txBody>
      </p:sp>
      <p:sp>
        <p:nvSpPr>
          <p:cNvPr name="TextBox 6" id="6"/>
          <p:cNvSpPr txBox="true"/>
          <p:nvPr/>
        </p:nvSpPr>
        <p:spPr>
          <a:xfrm rot="0">
            <a:off x="7010638" y="6286180"/>
            <a:ext cx="2488644" cy="386715"/>
          </a:xfrm>
          <a:prstGeom prst="rect">
            <a:avLst/>
          </a:prstGeom>
        </p:spPr>
        <p:txBody>
          <a:bodyPr anchor="t" rtlCol="false" tIns="0" lIns="0" bIns="0" rIns="0">
            <a:spAutoFit/>
          </a:bodyPr>
          <a:lstStyle/>
          <a:p>
            <a:pPr algn="ctr">
              <a:lnSpc>
                <a:spcPts val="1800"/>
              </a:lnSpc>
            </a:pPr>
            <a:r>
              <a:rPr lang="en-US" sz="3600" spc="799">
                <a:solidFill>
                  <a:srgbClr val="F9D66F"/>
                </a:solidFill>
                <a:latin typeface="Arial Bold"/>
              </a:rPr>
              <a:t>OUTPUT</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sp>
        <p:nvSpPr>
          <p:cNvPr name="Freeform 2" id="2"/>
          <p:cNvSpPr/>
          <p:nvPr/>
        </p:nvSpPr>
        <p:spPr>
          <a:xfrm flipH="false" flipV="false" rot="0">
            <a:off x="472477" y="2982429"/>
            <a:ext cx="10881303" cy="4322142"/>
          </a:xfrm>
          <a:custGeom>
            <a:avLst/>
            <a:gdLst/>
            <a:ahLst/>
            <a:cxnLst/>
            <a:rect r="r" b="b" t="t" l="l"/>
            <a:pathLst>
              <a:path h="4322142" w="10881303">
                <a:moveTo>
                  <a:pt x="0" y="0"/>
                </a:moveTo>
                <a:lnTo>
                  <a:pt x="10881303" y="0"/>
                </a:lnTo>
                <a:lnTo>
                  <a:pt x="10881303" y="4322142"/>
                </a:lnTo>
                <a:lnTo>
                  <a:pt x="0" y="4322142"/>
                </a:lnTo>
                <a:lnTo>
                  <a:pt x="0" y="0"/>
                </a:lnTo>
                <a:close/>
              </a:path>
            </a:pathLst>
          </a:custGeom>
          <a:blipFill>
            <a:blip r:embed="rId2"/>
            <a:stretch>
              <a:fillRect l="0" t="0" r="0" b="0"/>
            </a:stretch>
          </a:blipFill>
        </p:spPr>
      </p:sp>
      <p:sp>
        <p:nvSpPr>
          <p:cNvPr name="Freeform 3" id="3"/>
          <p:cNvSpPr/>
          <p:nvPr/>
        </p:nvSpPr>
        <p:spPr>
          <a:xfrm flipH="false" flipV="false" rot="0">
            <a:off x="11689661" y="2982429"/>
            <a:ext cx="6287203" cy="4322142"/>
          </a:xfrm>
          <a:custGeom>
            <a:avLst/>
            <a:gdLst/>
            <a:ahLst/>
            <a:cxnLst/>
            <a:rect r="r" b="b" t="t" l="l"/>
            <a:pathLst>
              <a:path h="4322142" w="6287203">
                <a:moveTo>
                  <a:pt x="0" y="0"/>
                </a:moveTo>
                <a:lnTo>
                  <a:pt x="6287202" y="0"/>
                </a:lnTo>
                <a:lnTo>
                  <a:pt x="6287202" y="4322142"/>
                </a:lnTo>
                <a:lnTo>
                  <a:pt x="0" y="4322142"/>
                </a:lnTo>
                <a:lnTo>
                  <a:pt x="0" y="0"/>
                </a:lnTo>
                <a:close/>
              </a:path>
            </a:pathLst>
          </a:custGeom>
          <a:blipFill>
            <a:blip r:embed="rId3"/>
            <a:stretch>
              <a:fillRect l="0" t="0" r="-2048" b="0"/>
            </a:stretch>
          </a:blipFill>
        </p:spPr>
      </p:sp>
      <p:sp>
        <p:nvSpPr>
          <p:cNvPr name="TextBox 4" id="4"/>
          <p:cNvSpPr txBox="true"/>
          <p:nvPr/>
        </p:nvSpPr>
        <p:spPr>
          <a:xfrm rot="0">
            <a:off x="472477" y="349250"/>
            <a:ext cx="16904938" cy="679450"/>
          </a:xfrm>
          <a:prstGeom prst="rect">
            <a:avLst/>
          </a:prstGeom>
        </p:spPr>
        <p:txBody>
          <a:bodyPr anchor="t" rtlCol="false" tIns="0" lIns="0" bIns="0" rIns="0">
            <a:spAutoFit/>
          </a:bodyPr>
          <a:lstStyle/>
          <a:p>
            <a:pPr>
              <a:lnSpc>
                <a:spcPts val="5599"/>
              </a:lnSpc>
            </a:pPr>
            <a:r>
              <a:rPr lang="en-US" sz="3999">
                <a:solidFill>
                  <a:srgbClr val="FFFFFF"/>
                </a:solidFill>
                <a:latin typeface="Canva Sans Bold"/>
              </a:rPr>
              <a:t>B. What is the average age of employees in each department?</a:t>
            </a:r>
          </a:p>
        </p:txBody>
      </p:sp>
      <p:sp>
        <p:nvSpPr>
          <p:cNvPr name="TextBox 5" id="5"/>
          <p:cNvSpPr txBox="true"/>
          <p:nvPr/>
        </p:nvSpPr>
        <p:spPr>
          <a:xfrm rot="0">
            <a:off x="1678611" y="2218370"/>
            <a:ext cx="2133362" cy="386715"/>
          </a:xfrm>
          <a:prstGeom prst="rect">
            <a:avLst/>
          </a:prstGeom>
        </p:spPr>
        <p:txBody>
          <a:bodyPr anchor="t" rtlCol="false" tIns="0" lIns="0" bIns="0" rIns="0">
            <a:spAutoFit/>
          </a:bodyPr>
          <a:lstStyle/>
          <a:p>
            <a:pPr algn="ctr">
              <a:lnSpc>
                <a:spcPts val="1800"/>
              </a:lnSpc>
            </a:pPr>
            <a:r>
              <a:rPr lang="en-US" sz="3600" spc="799">
                <a:solidFill>
                  <a:srgbClr val="F9D66F"/>
                </a:solidFill>
                <a:latin typeface="Arial Bold"/>
              </a:rPr>
              <a:t>QUERY</a:t>
            </a:r>
          </a:p>
        </p:txBody>
      </p:sp>
      <p:sp>
        <p:nvSpPr>
          <p:cNvPr name="TextBox 6" id="6"/>
          <p:cNvSpPr txBox="true"/>
          <p:nvPr/>
        </p:nvSpPr>
        <p:spPr>
          <a:xfrm rot="0">
            <a:off x="13933967" y="2218370"/>
            <a:ext cx="2488644" cy="386715"/>
          </a:xfrm>
          <a:prstGeom prst="rect">
            <a:avLst/>
          </a:prstGeom>
        </p:spPr>
        <p:txBody>
          <a:bodyPr anchor="t" rtlCol="false" tIns="0" lIns="0" bIns="0" rIns="0">
            <a:spAutoFit/>
          </a:bodyPr>
          <a:lstStyle/>
          <a:p>
            <a:pPr algn="ctr">
              <a:lnSpc>
                <a:spcPts val="1800"/>
              </a:lnSpc>
            </a:pPr>
            <a:r>
              <a:rPr lang="en-US" sz="3600" spc="799">
                <a:solidFill>
                  <a:srgbClr val="F9D66F"/>
                </a:solidFill>
                <a:latin typeface="Arial Bold"/>
              </a:rPr>
              <a:t>OUTPUT</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DAF5IQQWINw</dc:identifier>
  <dcterms:modified xsi:type="dcterms:W3CDTF">2011-08-01T06:04:30Z</dcterms:modified>
  <cp:revision>1</cp:revision>
  <dc:title>EMPLOYEE DATABASE ANALYSIS - MYSQL</dc:title>
</cp:coreProperties>
</file>